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51" r:id="rId5"/>
  </p:sldMasterIdLst>
  <p:notesMasterIdLst>
    <p:notesMasterId r:id="rId19"/>
  </p:notesMasterIdLst>
  <p:sldIdLst>
    <p:sldId id="256" r:id="rId6"/>
    <p:sldId id="325" r:id="rId7"/>
    <p:sldId id="260" r:id="rId8"/>
    <p:sldId id="259" r:id="rId9"/>
    <p:sldId id="258" r:id="rId10"/>
    <p:sldId id="321" r:id="rId11"/>
    <p:sldId id="322" r:id="rId12"/>
    <p:sldId id="261" r:id="rId13"/>
    <p:sldId id="320" r:id="rId14"/>
    <p:sldId id="323" r:id="rId15"/>
    <p:sldId id="279" r:id="rId16"/>
    <p:sldId id="303" r:id="rId17"/>
    <p:sldId id="326" r:id="rId18"/>
  </p:sldIdLst>
  <p:sldSz cx="12192000" cy="6858000"/>
  <p:notesSz cx="12192000" cy="6858000"/>
  <p:embeddedFontLst>
    <p:embeddedFont>
      <p:font typeface="CorpoS" panose="020B0604020202020204" charset="0"/>
      <p:regular r:id="rId20"/>
      <p:bold r:id="rId21"/>
    </p:embeddedFont>
    <p:embeddedFont>
      <p:font typeface="CorpoSDem" panose="020B0604020202020204" charset="0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italic r:id="rId28"/>
    </p:embeddedFont>
  </p:embeddedFontLst>
  <p:defaultTextStyle>
    <a:defPPr>
      <a:defRPr lang="de-DE"/>
    </a:defPPr>
    <a:lvl1pPr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1pPr>
    <a:lvl2pPr marL="4572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2pPr>
    <a:lvl3pPr marL="9144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3pPr>
    <a:lvl4pPr marL="13716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4pPr>
    <a:lvl5pPr marL="1828800" algn="l">
      <a:spcBef>
        <a:spcPts val="0"/>
      </a:spcBef>
      <a:spcAft>
        <a:spcPts val="0"/>
      </a:spcAft>
      <a:defRPr>
        <a:solidFill>
          <a:schemeClr val="tx1"/>
        </a:solidFill>
        <a:latin typeface="Arial"/>
        <a:ea typeface="ヒラギノ角ゴ Pro W3"/>
        <a:cs typeface="+mn-cs"/>
      </a:defRPr>
    </a:lvl5pPr>
    <a:lvl6pPr marL="22860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6pPr>
    <a:lvl7pPr marL="27432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7pPr>
    <a:lvl8pPr marL="32004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8pPr>
    <a:lvl9pPr marL="3657600" algn="l" defTabSz="914400">
      <a:defRPr>
        <a:solidFill>
          <a:schemeClr val="tx1"/>
        </a:solidFill>
        <a:latin typeface="Arial"/>
        <a:ea typeface="ヒラギノ角ゴ Pro W3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9EC"/>
    <a:srgbClr val="C00000"/>
    <a:srgbClr val="000000"/>
    <a:srgbClr val="0D2340"/>
    <a:srgbClr val="FFD9B3"/>
    <a:srgbClr val="ECFFD4"/>
    <a:srgbClr val="EBF6F9"/>
    <a:srgbClr val="FDEFE3"/>
    <a:srgbClr val="FEF9F4"/>
    <a:srgbClr val="DD8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FFEB9F-DECC-CFB2-7881-975F979A29C9}" v="570" dt="2024-06-24T17:47:08.356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28" autoAdjust="0"/>
  </p:normalViewPr>
  <p:slideViewPr>
    <p:cSldViewPr snapToGrid="0">
      <p:cViewPr varScale="1">
        <p:scale>
          <a:sx n="63" d="100"/>
          <a:sy n="63" d="100"/>
        </p:scale>
        <p:origin x="142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FC0028AC-E49C-424A-8119-A9F37DEDBAE6}" type="datetimeFigureOut">
              <a:rPr lang="de-DE"/>
              <a:t>27.06.2024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/>
              </a:defRPr>
            </a:lvl1pPr>
          </a:lstStyle>
          <a:p>
            <a:pPr>
              <a:defRPr/>
            </a:pPr>
            <a:fld id="{300D335D-2A47-45A9-B30A-2E721F9C608E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ヒラギノ角ゴ Pro W3"/>
      </a:defRPr>
    </a:lvl1pPr>
    <a:lvl2pPr marL="4572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2pPr>
    <a:lvl3pPr marL="9144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3pPr>
    <a:lvl4pPr marL="13716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4pPr>
    <a:lvl5pPr marL="1828800" algn="l">
      <a:spcBef>
        <a:spcPts val="0"/>
      </a:spcBef>
      <a:spcAft>
        <a:spcPts val="0"/>
      </a:spcAft>
      <a:defRPr sz="1200">
        <a:solidFill>
          <a:schemeClr val="tx1"/>
        </a:solidFill>
        <a:latin typeface="+mn-lt"/>
        <a:ea typeface="ヒラギノ角ゴ Pro W3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37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026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545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07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[0] WissKI </a:t>
            </a:r>
            <a:r>
              <a:rPr lang="de-DE" dirty="0" err="1"/>
              <a:t>is</a:t>
            </a:r>
            <a:r>
              <a:rPr lang="de-DE" dirty="0"/>
              <a:t> a virtual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semantical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. </a:t>
            </a:r>
          </a:p>
          <a:p>
            <a:pPr>
              <a:defRPr/>
            </a:pPr>
            <a:r>
              <a:rPr lang="de-DE" dirty="0"/>
              <a:t>[1]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Drupal </a:t>
            </a:r>
            <a:r>
              <a:rPr lang="de-DE" dirty="0" err="1"/>
              <a:t>framework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particularly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demands</a:t>
            </a:r>
            <a:r>
              <a:rPr lang="de-DE" dirty="0"/>
              <a:t> on </a:t>
            </a:r>
            <a:r>
              <a:rPr lang="de-DE" dirty="0" err="1"/>
              <a:t>adaptabilty</a:t>
            </a:r>
            <a:r>
              <a:rPr lang="de-DE" dirty="0"/>
              <a:t> and </a:t>
            </a:r>
            <a:r>
              <a:rPr lang="de-DE" dirty="0" err="1"/>
              <a:t>security</a:t>
            </a:r>
            <a:r>
              <a:rPr lang="de-DE" dirty="0"/>
              <a:t>.  </a:t>
            </a:r>
            <a:r>
              <a:rPr lang="en-US" dirty="0"/>
              <a:t>About 2% of all websites run with Drupal, which is about 1,000,000 websites, including the Federal Environment Agency (</a:t>
            </a:r>
            <a:r>
              <a:rPr lang="en-US" dirty="0" err="1"/>
              <a:t>Umweltbundesamt</a:t>
            </a:r>
            <a:r>
              <a:rPr lang="en-US" dirty="0"/>
              <a:t>) or Greenpeace. The user community comprises 1,100,000 registered users with 36,000 developers.</a:t>
            </a:r>
          </a:p>
          <a:p>
            <a:pPr>
              <a:defRPr/>
            </a:pPr>
            <a:r>
              <a:rPr lang="en-US" dirty="0"/>
              <a:t>[2] WissKI in particular is a kind of middleware that negotiates between the Drupal content management system, an ontology and a triple store.</a:t>
            </a:r>
          </a:p>
          <a:p>
            <a:pPr>
              <a:defRPr/>
            </a:pPr>
            <a:r>
              <a:rPr lang="en-US" dirty="0"/>
              <a:t>[3] It has been developed and funded for 15 years, including 5 years of direct funding from the DFG and 6 months from the NFDI. In the meantime, the further development is also community-based within dozens of other projects, such as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(FAU), Semantics4ArtsAndArchitecture (UB Heidelberg), </a:t>
            </a:r>
            <a:r>
              <a:rPr lang="en-US" dirty="0" err="1"/>
              <a:t>Kunstsammlung</a:t>
            </a:r>
            <a:r>
              <a:rPr lang="en-US" dirty="0"/>
              <a:t> </a:t>
            </a:r>
            <a:r>
              <a:rPr lang="en-US" dirty="0" err="1"/>
              <a:t>Böhler</a:t>
            </a:r>
            <a:r>
              <a:rPr lang="en-US" dirty="0"/>
              <a:t> (ZIKG), or </a:t>
            </a:r>
            <a:r>
              <a:rPr lang="en-US" dirty="0" err="1"/>
              <a:t>Objektsprache</a:t>
            </a:r>
            <a:r>
              <a:rPr lang="en-US" dirty="0"/>
              <a:t> und </a:t>
            </a:r>
            <a:r>
              <a:rPr lang="en-US" dirty="0" err="1"/>
              <a:t>Ästhetik</a:t>
            </a:r>
            <a:r>
              <a:rPr lang="en-US" dirty="0"/>
              <a:t> (</a:t>
            </a:r>
            <a:r>
              <a:rPr lang="en-US" dirty="0" err="1"/>
              <a:t>Leopoldina</a:t>
            </a:r>
            <a:r>
              <a:rPr lang="en-US" dirty="0"/>
              <a:t>).</a:t>
            </a:r>
          </a:p>
          <a:p>
            <a:pPr>
              <a:defRPr/>
            </a:pPr>
            <a:r>
              <a:rPr lang="en-US" dirty="0"/>
              <a:t>[4] In total, WissKI delivers hundreds of research environments for 30 institutional partners, </a:t>
            </a:r>
          </a:p>
          <a:p>
            <a:pPr>
              <a:defRPr/>
            </a:pPr>
            <a:r>
              <a:rPr lang="en-US" dirty="0"/>
              <a:t>[5] Is and stay open and free.</a:t>
            </a:r>
          </a:p>
          <a:p>
            <a:pPr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de-DE" dirty="0"/>
              <a:t>The </a:t>
            </a:r>
            <a:r>
              <a:rPr lang="de-DE" dirty="0" err="1"/>
              <a:t>challenges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humanties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arises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circumstances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[1] The normal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3 </a:t>
            </a:r>
            <a:r>
              <a:rPr lang="de-DE" dirty="0" err="1"/>
              <a:t>years</a:t>
            </a:r>
            <a:r>
              <a:rPr lang="de-DE" dirty="0"/>
              <a:t>, after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nobody</a:t>
            </a:r>
            <a:r>
              <a:rPr lang="de-DE" dirty="0"/>
              <a:t> in a </a:t>
            </a:r>
            <a:r>
              <a:rPr lang="de-DE" dirty="0" err="1"/>
              <a:t>paid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dissemination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[2] Even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a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, and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wisdom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[3] 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historical</a:t>
            </a:r>
            <a:r>
              <a:rPr lang="de-DE" dirty="0"/>
              <a:t> and (widersprüchlichen, mehrdeutigen und uneinheitlichen) </a:t>
            </a:r>
            <a:r>
              <a:rPr lang="de-DE" dirty="0" err="1"/>
              <a:t>sources</a:t>
            </a:r>
            <a:r>
              <a:rPr lang="de-DE" dirty="0"/>
              <a:t>. </a:t>
            </a:r>
          </a:p>
          <a:p>
            <a:pPr>
              <a:defRPr/>
            </a:pPr>
            <a:r>
              <a:rPr lang="de-DE" dirty="0"/>
              <a:t>[4] Every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, but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0) The principle of LOD is simple. Imagine you are looking for information about the artist Lucy Sparrow. </a:t>
            </a:r>
          </a:p>
          <a:p>
            <a:pPr>
              <a:defRPr/>
            </a:pPr>
            <a:r>
              <a:rPr lang="en-US" dirty="0"/>
              <a:t>One database has information about her biography, </a:t>
            </a:r>
          </a:p>
          <a:p>
            <a:pPr marL="228600" indent="-228600">
              <a:buAutoNum type="arabicParenR"/>
              <a:defRPr/>
            </a:pPr>
            <a:r>
              <a:rPr lang="en-US" dirty="0"/>
              <a:t>another one about her art objects </a:t>
            </a:r>
          </a:p>
          <a:p>
            <a:pPr marL="228600" indent="-228600">
              <a:buAutoNum type="arabicParenR"/>
              <a:defRPr/>
            </a:pPr>
            <a:r>
              <a:rPr lang="en-US" dirty="0"/>
              <a:t>and a third one about her exhibitions.</a:t>
            </a:r>
          </a:p>
          <a:p>
            <a:pPr>
              <a:defRPr/>
            </a:pPr>
            <a:r>
              <a:rPr lang="en-US" dirty="0"/>
              <a:t>Linked Open Data means that these three repositories are linked together and can be used as if from one database. </a:t>
            </a:r>
          </a:p>
          <a:p>
            <a:pPr>
              <a:defRPr/>
            </a:pPr>
            <a:r>
              <a:rPr lang="en-US" dirty="0"/>
              <a:t>4) The data need four properties for this:</a:t>
            </a:r>
          </a:p>
          <a:p>
            <a:pPr>
              <a:defRPr/>
            </a:pPr>
            <a:r>
              <a:rPr lang="en-US" dirty="0"/>
              <a:t>They must be referenced, preferably by a URI, but at least by an ID.</a:t>
            </a:r>
          </a:p>
          <a:p>
            <a:pPr>
              <a:defRPr/>
            </a:pPr>
            <a:r>
              <a:rPr lang="en-US" dirty="0"/>
              <a:t>5) They must be disambiguated, meaning they really talk about the same thing.</a:t>
            </a:r>
          </a:p>
          <a:p>
            <a:pPr>
              <a:defRPr/>
            </a:pPr>
            <a:r>
              <a:rPr lang="en-US" dirty="0"/>
              <a:t>6) They must be standardized so that they can be merged.</a:t>
            </a:r>
          </a:p>
          <a:p>
            <a:pPr>
              <a:defRPr/>
            </a:pPr>
            <a:r>
              <a:rPr lang="en-US" dirty="0"/>
              <a:t>7) And they must be openly accessible, so that they can be accessed at any time.</a:t>
            </a:r>
          </a:p>
          <a:p>
            <a:pPr>
              <a:defRPr/>
            </a:pPr>
            <a:r>
              <a:rPr lang="en-US" dirty="0"/>
              <a:t>8) This may sound familiar, because this is in short what the FAIR-Principles are about.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297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Relational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straight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and intuitiv, but lack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relations</a:t>
            </a:r>
            <a:r>
              <a:rPr lang="de-DE" dirty="0"/>
              <a:t>. </a:t>
            </a:r>
          </a:p>
          <a:p>
            <a:pPr>
              <a:defRPr/>
            </a:pPr>
            <a:r>
              <a:rPr lang="de-DE" dirty="0"/>
              <a:t>[1] The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Entity „Person“ and </a:t>
            </a:r>
            <a:r>
              <a:rPr lang="de-DE" dirty="0" err="1"/>
              <a:t>the</a:t>
            </a:r>
            <a:r>
              <a:rPr lang="de-DE" dirty="0"/>
              <a:t> Property „Name“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implicite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[2] And </a:t>
            </a:r>
            <a:r>
              <a:rPr lang="de-DE" dirty="0" err="1"/>
              <a:t>beside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fact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„</a:t>
            </a:r>
            <a:r>
              <a:rPr lang="de-DE" dirty="0" err="1"/>
              <a:t>Birthdate</a:t>
            </a:r>
            <a:r>
              <a:rPr lang="de-DE" dirty="0"/>
              <a:t>“ and „</a:t>
            </a:r>
            <a:r>
              <a:rPr lang="de-DE" dirty="0" err="1"/>
              <a:t>Occupation</a:t>
            </a:r>
            <a:r>
              <a:rPr lang="de-DE" dirty="0"/>
              <a:t>“ </a:t>
            </a:r>
            <a:r>
              <a:rPr lang="de-DE" dirty="0" err="1"/>
              <a:t>are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table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do not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semantics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840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de-DE" dirty="0"/>
              <a:t>The Ressource Description Framework (RDF)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extensions</a:t>
            </a:r>
            <a:r>
              <a:rPr lang="de-DE" dirty="0"/>
              <a:t>  (RDFS) and </a:t>
            </a:r>
            <a:r>
              <a:rPr lang="de-DE" dirty="0" err="1"/>
              <a:t>the</a:t>
            </a:r>
            <a:r>
              <a:rPr lang="de-DE" dirty="0"/>
              <a:t> Web </a:t>
            </a:r>
            <a:r>
              <a:rPr lang="de-DE" dirty="0" err="1"/>
              <a:t>Ontology</a:t>
            </a:r>
            <a:r>
              <a:rPr lang="de-DE" dirty="0"/>
              <a:t> Language (OWL) </a:t>
            </a:r>
            <a:r>
              <a:rPr lang="de-DE" dirty="0" err="1"/>
              <a:t>offers</a:t>
            </a:r>
            <a:r>
              <a:rPr lang="de-DE" dirty="0"/>
              <a:t> a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[1]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in a sense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(Like </a:t>
            </a:r>
            <a:r>
              <a:rPr lang="de-DE" dirty="0" err="1"/>
              <a:t>Persons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Appellations</a:t>
            </a:r>
            <a:r>
              <a:rPr lang="de-DE" dirty="0"/>
              <a:t>).</a:t>
            </a:r>
          </a:p>
          <a:p>
            <a:pPr>
              <a:defRPr/>
            </a:pPr>
            <a:r>
              <a:rPr lang="de-DE" dirty="0"/>
              <a:t>[2]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–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like </a:t>
            </a:r>
            <a:r>
              <a:rPr lang="de-DE" dirty="0" err="1"/>
              <a:t>you</a:t>
            </a:r>
            <a:r>
              <a:rPr lang="de-DE" dirty="0"/>
              <a:t> and me.</a:t>
            </a:r>
          </a:p>
          <a:p>
            <a:pPr>
              <a:defRPr/>
            </a:pPr>
            <a:r>
              <a:rPr lang="de-DE" dirty="0"/>
              <a:t>[3]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– The </a:t>
            </a:r>
            <a:r>
              <a:rPr lang="de-DE" dirty="0" err="1"/>
              <a:t>attributes</a:t>
            </a:r>
            <a:r>
              <a:rPr lang="de-DE" dirty="0"/>
              <a:t> a Class (and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),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/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.</a:t>
            </a:r>
          </a:p>
          <a:p>
            <a:pPr>
              <a:defRPr/>
            </a:pPr>
            <a:r>
              <a:rPr lang="de-DE" dirty="0"/>
              <a:t>[4] </a:t>
            </a:r>
            <a:r>
              <a:rPr lang="de-DE" dirty="0" err="1"/>
              <a:t>Datatype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, like </a:t>
            </a:r>
            <a:r>
              <a:rPr lang="de-DE" dirty="0" err="1"/>
              <a:t>strings</a:t>
            </a:r>
            <a:r>
              <a:rPr lang="de-DE" dirty="0"/>
              <a:t>, </a:t>
            </a:r>
            <a:r>
              <a:rPr lang="de-DE" dirty="0" err="1"/>
              <a:t>integers</a:t>
            </a:r>
            <a:r>
              <a:rPr lang="de-DE" dirty="0"/>
              <a:t> etc.</a:t>
            </a:r>
          </a:p>
          <a:p>
            <a:pPr>
              <a:defRPr/>
            </a:pPr>
            <a:r>
              <a:rPr lang="de-DE" dirty="0"/>
              <a:t>[5] And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property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,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inverse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cardinality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so on.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ontology</a:t>
            </a:r>
            <a:r>
              <a:rPr lang="de-DE" dirty="0"/>
              <a:t> </a:t>
            </a:r>
            <a:r>
              <a:rPr lang="de-DE" dirty="0" err="1"/>
              <a:t>engineering</a:t>
            </a:r>
            <a:r>
              <a:rPr lang="de-DE" dirty="0"/>
              <a:t>, but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fancy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like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name</a:t>
            </a:r>
            <a:r>
              <a:rPr lang="de-DE" dirty="0"/>
              <a:t> and a </a:t>
            </a:r>
            <a:r>
              <a:rPr lang="de-DE" dirty="0" err="1"/>
              <a:t>birthdate</a:t>
            </a:r>
            <a:r>
              <a:rPr lang="de-DE" dirty="0"/>
              <a:t>, </a:t>
            </a:r>
            <a:r>
              <a:rPr lang="de-DE" dirty="0" err="1"/>
              <a:t>birthplace</a:t>
            </a:r>
            <a:r>
              <a:rPr lang="de-DE" dirty="0"/>
              <a:t>, an </a:t>
            </a:r>
            <a:r>
              <a:rPr lang="de-DE" dirty="0" err="1"/>
              <a:t>occupation</a:t>
            </a:r>
            <a:r>
              <a:rPr lang="de-DE" dirty="0"/>
              <a:t> and an social </a:t>
            </a:r>
            <a:r>
              <a:rPr lang="de-DE" dirty="0" err="1"/>
              <a:t>insurance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person</a:t>
            </a:r>
            <a:r>
              <a:rPr lang="de-DE" dirty="0"/>
              <a:t>. And </a:t>
            </a:r>
            <a:r>
              <a:rPr lang="de-DE" dirty="0" err="1"/>
              <a:t>if</a:t>
            </a:r>
            <a:r>
              <a:rPr lang="de-DE" dirty="0"/>
              <a:t> an </a:t>
            </a:r>
            <a:r>
              <a:rPr lang="de-DE" dirty="0" err="1"/>
              <a:t>instance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someting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reasoning</a:t>
            </a:r>
            <a:r>
              <a:rPr lang="de-DE" dirty="0"/>
              <a:t> and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aircrafts</a:t>
            </a:r>
            <a:r>
              <a:rPr lang="de-DE" dirty="0"/>
              <a:t>, [Geldwäsche)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r>
              <a:rPr lang="de-DE" dirty="0"/>
              <a:t> in online </a:t>
            </a:r>
            <a:r>
              <a:rPr lang="de-DE" dirty="0" err="1"/>
              <a:t>shops</a:t>
            </a:r>
            <a:r>
              <a:rPr lang="de-DE" dirty="0"/>
              <a:t>. </a:t>
            </a:r>
          </a:p>
          <a:p>
            <a:pPr>
              <a:defRPr/>
            </a:pPr>
            <a:endParaRPr lang="de-DE" dirty="0"/>
          </a:p>
          <a:p>
            <a:pPr>
              <a:defRPr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closely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namespaced</a:t>
            </a:r>
            <a:r>
              <a:rPr lang="de-DE" dirty="0"/>
              <a:t> – The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namespace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crm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CIDOC-CRM.</a:t>
            </a: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300D335D-2A47-45A9-B30A-2E721F9C608E}" type="slidenum">
              <a:rPr lang="de-DE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698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CIDOC-CRM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Conceptual</a:t>
            </a:r>
            <a:r>
              <a:rPr lang="de-DE" dirty="0"/>
              <a:t> Reference Model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International </a:t>
            </a:r>
            <a:r>
              <a:rPr lang="de-DE" dirty="0" err="1"/>
              <a:t>Commitee</a:t>
            </a:r>
            <a:r>
              <a:rPr lang="de-DE" dirty="0"/>
              <a:t> on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collections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and </a:t>
            </a:r>
            <a:r>
              <a:rPr lang="de-DE" dirty="0" err="1"/>
              <a:t>devently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a </a:t>
            </a:r>
            <a:r>
              <a:rPr lang="de-DE" dirty="0" err="1"/>
              <a:t>visit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a OWL-Implementation at https://erlangen-crm.de.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0D335D-2A47-45A9-B30A-2E721F9C608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5710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0D335D-2A47-45A9-B30A-2E721F9C608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01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ingangshal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Eingangshalle mit Überschrif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E3E7CB0B-9043-4F3E-9819-B4A23A6A1F52}"/>
              </a:ext>
            </a:extLst>
          </p:cNvPr>
          <p:cNvSpPr/>
          <p:nvPr userDrawn="1"/>
        </p:nvSpPr>
        <p:spPr>
          <a:xfrm>
            <a:off x="119336" y="2808000"/>
            <a:ext cx="6397064" cy="1242000"/>
          </a:xfrm>
          <a:prstGeom prst="roundRect">
            <a:avLst>
              <a:gd name="adj" fmla="val 5983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540000" y="3336937"/>
            <a:ext cx="6048408" cy="28803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>
              <a:spcBef>
                <a:spcPts val="0"/>
              </a:spcBef>
              <a:buNone/>
              <a:defRPr lang="de-DE" sz="1600" b="0">
                <a:solidFill>
                  <a:schemeClr val="tx1"/>
                </a:solidFill>
                <a:latin typeface="CorpoS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0"/>
          </p:nvPr>
        </p:nvSpPr>
        <p:spPr bwMode="auto">
          <a:xfrm>
            <a:off x="540000" y="3649851"/>
            <a:ext cx="6048408" cy="40014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 defTabSz="914400">
              <a:spcBef>
                <a:spcPts val="0"/>
              </a:spcBef>
              <a:buNone/>
              <a:defRPr lang="de-DE" sz="1200" b="0">
                <a:solidFill>
                  <a:schemeClr val="tx1"/>
                </a:solidFill>
                <a:latin typeface="CorpoS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>
          <a:xfrm>
            <a:off x="540000" y="2934269"/>
            <a:ext cx="6048408" cy="350714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2000" b="1">
                <a:solidFill>
                  <a:srgbClr val="C0372C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FC16E6-480D-E291-AD0B-B2C56915A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85241" y="215177"/>
            <a:ext cx="1885950" cy="8858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brei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540000" y="551853"/>
            <a:ext cx="11101138" cy="428876"/>
          </a:xfrm>
        </p:spPr>
        <p:txBody>
          <a:bodyPr>
            <a:noAutofit/>
          </a:bodyPr>
          <a:lstStyle>
            <a:lvl1pPr algn="l">
              <a:defRPr sz="2800">
                <a:latin typeface="CorpoS"/>
              </a:defRPr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540000" y="1700212"/>
            <a:ext cx="11101138" cy="4393083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800">
                <a:solidFill>
                  <a:schemeClr val="tx1"/>
                </a:solidFill>
                <a:latin typeface="Corpo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Formatvorlage des Untertitelmasters durch Klicken bearbeiten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8A0268B-BD63-4817-930B-1C7D733BF6F4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5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brei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auto">
          <a:xfrm>
            <a:off x="540000" y="551853"/>
            <a:ext cx="11101138" cy="428876"/>
          </a:xfrm>
        </p:spPr>
        <p:txBody>
          <a:bodyPr>
            <a:noAutofit/>
          </a:bodyPr>
          <a:lstStyle>
            <a:lvl1pPr algn="l">
              <a:defRPr sz="2800">
                <a:latin typeface="CorpoS"/>
              </a:defRPr>
            </a:lvl1pPr>
          </a:lstStyle>
          <a:p>
            <a:pPr>
              <a:defRPr/>
            </a:pPr>
            <a:r>
              <a:rPr lang="en-US" err="1"/>
              <a:t>Titelmasterformat</a:t>
            </a:r>
            <a:r>
              <a:rPr lang="en-US"/>
              <a:t> </a:t>
            </a:r>
            <a:r>
              <a:rPr lang="en-US" err="1"/>
              <a:t>durch</a:t>
            </a:r>
            <a:r>
              <a:rPr lang="en-US"/>
              <a:t> </a:t>
            </a:r>
            <a:r>
              <a:rPr lang="en-US" err="1"/>
              <a:t>Klicken</a:t>
            </a:r>
            <a:r>
              <a:rPr lang="en-US"/>
              <a:t> </a:t>
            </a:r>
            <a:r>
              <a:rPr lang="en-US" err="1"/>
              <a:t>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auto">
          <a:xfrm>
            <a:off x="540000" y="1700212"/>
            <a:ext cx="11101138" cy="4393083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 sz="1800">
                <a:solidFill>
                  <a:schemeClr val="tx1"/>
                </a:solidFill>
                <a:latin typeface="Corpo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Formatvorlage des Untertitelmasters durch Klicken bearbeiten</a:t>
            </a:r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B8A0268B-BD63-4817-930B-1C7D733BF6F4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Zwei Inhal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auto">
          <a:xfrm>
            <a:off x="540000" y="1700212"/>
            <a:ext cx="5466000" cy="4433887"/>
          </a:xfrm>
        </p:spPr>
        <p:txBody>
          <a:bodyPr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  <a:lvl2pPr>
              <a:buFontTx/>
              <a:buNone/>
              <a:defRPr sz="1400"/>
            </a:lvl2pPr>
            <a:lvl3pPr>
              <a:buFontTx/>
              <a:buNone/>
              <a:defRPr sz="1400"/>
            </a:lvl3pPr>
            <a:lvl4pPr>
              <a:buFontTx/>
              <a:buNone/>
              <a:defRPr sz="1400"/>
            </a:lvl4pPr>
            <a:lvl5pPr>
              <a:buFontTx/>
              <a:buNone/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6186000" y="1700212"/>
            <a:ext cx="5455138" cy="4433887"/>
          </a:xfrm>
        </p:spPr>
        <p:txBody>
          <a:bodyPr rtlCol="0"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lang="de-DE" sz="14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597585D0-ACCF-42DF-8F74-304F3E1F096D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Vergleich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40000" y="1700214"/>
            <a:ext cx="5374250" cy="575965"/>
          </a:xfrm>
        </p:spPr>
        <p:txBody>
          <a:bodyPr>
            <a:no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auto">
          <a:xfrm>
            <a:off x="540000" y="2276178"/>
            <a:ext cx="5374250" cy="3857922"/>
          </a:xfrm>
        </p:spPr>
        <p:txBody>
          <a:bodyPr>
            <a:normAutofit/>
          </a:bodyPr>
          <a:lstStyle>
            <a:lvl1pPr marL="180975" indent="-180975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274252" y="1700214"/>
            <a:ext cx="5366886" cy="57596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 bwMode="auto">
          <a:xfrm>
            <a:off x="6274252" y="2276178"/>
            <a:ext cx="5366886" cy="3857922"/>
          </a:xfrm>
        </p:spPr>
        <p:txBody>
          <a:bodyPr>
            <a:normAutofit/>
          </a:bodyPr>
          <a:lstStyle>
            <a:lvl1pPr marL="180975" indent="-180975"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1076"/>
            <a:ext cx="10752667" cy="287337"/>
          </a:xfrm>
        </p:spPr>
        <p:txBody>
          <a:bodyPr>
            <a:noAutofit/>
          </a:bodyPr>
          <a:lstStyle>
            <a:lvl1pPr>
              <a:buFontTx/>
              <a:buNone/>
              <a:tabLst>
                <a:tab pos="542925" algn="l"/>
              </a:tabLst>
              <a:defRPr sz="1800"/>
            </a:lvl1pPr>
            <a:lvl2pPr>
              <a:buFontTx/>
              <a:buNone/>
              <a:defRPr sz="1800"/>
            </a:lvl2pPr>
            <a:lvl3pPr>
              <a:buFontTx/>
              <a:buNone/>
              <a:defRPr sz="1800"/>
            </a:lvl3pPr>
            <a:lvl4pPr>
              <a:buFontTx/>
              <a:buNone/>
              <a:defRPr sz="1800"/>
            </a:lvl4pPr>
            <a:lvl5pPr>
              <a:buFontTx/>
              <a:buNone/>
              <a:defRPr sz="1800"/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B4E82AD-6CA2-4902-9FB9-301E7E5CAE85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 bwMode="auto">
          <a:xfrm>
            <a:off x="540000" y="548681"/>
            <a:ext cx="5556000" cy="5585419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 bwMode="auto">
          <a:xfrm>
            <a:off x="6456001" y="1700212"/>
            <a:ext cx="5185138" cy="4433887"/>
          </a:xfrm>
        </p:spPr>
        <p:txBody>
          <a:bodyPr/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99BCAA3D-7CD9-4DBE-8DAB-4D68A5C47048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Lis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40000" y="980728"/>
            <a:ext cx="7296151" cy="317500"/>
          </a:xfrm>
        </p:spPr>
        <p:txBody>
          <a:bodyPr>
            <a:noAutofit/>
          </a:bodyPr>
          <a:lstStyle>
            <a:lvl1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1pPr>
            <a:lvl2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2pPr>
            <a:lvl3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3pPr>
            <a:lvl4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4pPr>
            <a:lvl5pPr>
              <a:buFontTx/>
              <a:buNone/>
              <a:defRPr lang="de-DE" sz="1800">
                <a:solidFill>
                  <a:schemeClr val="tx1"/>
                </a:solidFill>
                <a:latin typeface="CorpoS"/>
                <a:ea typeface="+mn-ea"/>
                <a:cs typeface="+mn-cs"/>
              </a:defRPr>
            </a:lvl5pPr>
          </a:lstStyle>
          <a:p>
            <a:pPr lvl="0">
              <a:defRPr/>
            </a:pPr>
            <a:r>
              <a:rPr lang="en-US"/>
              <a:t>Textmasterformate durch Klicken bearbeiten</a:t>
            </a:r>
            <a:endParaRPr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fld id="{23E10633-DB62-4C14-83FC-5DB9933BD3DA}" type="slidenum">
              <a:rPr lang="de-DE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26" name="Picture 2" descr="Z:\01 Projekte\Germanisches Nationalmuseum\GNM_1103_5837 Pressemappe\02_Anlieferung\2011_11_23 Langer_Bilder\Haupteingang_Tags_2.tif"/>
          <p:cNvPicPr>
            <a:picLocks noChangeAspect="1" noChangeArrowheads="1"/>
          </p:cNvPicPr>
          <p:nvPr userDrawn="1"/>
        </p:nvPicPr>
        <p:blipFill>
          <a:blip r:embed="rId5">
            <a:lum bright="-10000"/>
          </a:blip>
          <a:srcRect l="137" t="24631" r="100" b="6105"/>
          <a:stretch/>
        </p:blipFill>
        <p:spPr bwMode="auto">
          <a:xfrm>
            <a:off x="179388" y="179388"/>
            <a:ext cx="11830050" cy="6484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AutoShape 6"/>
          <p:cNvSpPr>
            <a:spLocks noChangeAspect="1" noChangeArrowheads="1" noTextEdit="1"/>
          </p:cNvSpPr>
          <p:nvPr userDrawn="1"/>
        </p:nvSpPr>
        <p:spPr bwMode="auto">
          <a:xfrm>
            <a:off x="3392488" y="4713288"/>
            <a:ext cx="4851400" cy="31575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de-DE"/>
          </a:p>
        </p:txBody>
      </p:sp>
      <p:grpSp>
        <p:nvGrpSpPr>
          <p:cNvPr id="1028" name="Gruppieren 12"/>
          <p:cNvGrpSpPr/>
          <p:nvPr userDrawn="1"/>
        </p:nvGrpSpPr>
        <p:grpSpPr bwMode="auto">
          <a:xfrm>
            <a:off x="10336213" y="2809875"/>
            <a:ext cx="1849437" cy="1239838"/>
            <a:chOff x="3440113" y="699804"/>
            <a:chExt cx="5311775" cy="3562350"/>
          </a:xfrm>
        </p:grpSpPr>
        <p:sp>
          <p:nvSpPr>
            <p:cNvPr id="1029" name="Rectangle 13"/>
            <p:cNvSpPr>
              <a:spLocks noChangeArrowheads="1"/>
            </p:cNvSpPr>
            <p:nvPr userDrawn="1"/>
          </p:nvSpPr>
          <p:spPr bwMode="auto">
            <a:xfrm>
              <a:off x="3440113" y="699804"/>
              <a:ext cx="5311775" cy="3562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5pPr>
              <a:lvl6pPr marL="25146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6pPr>
              <a:lvl7pPr marL="29718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7pPr>
              <a:lvl8pPr marL="34290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8pPr>
              <a:lvl9pPr marL="3886200" indent="-228600">
                <a:spcBef>
                  <a:spcPts val="0"/>
                </a:spcBef>
                <a:spcAft>
                  <a:spcPts val="0"/>
                </a:spcAft>
                <a:defRPr>
                  <a:solidFill>
                    <a:schemeClr val="tx1"/>
                  </a:solidFill>
                  <a:latin typeface="Arial"/>
                  <a:ea typeface="ヒラギノ角ゴ Pro W3"/>
                </a:defRPr>
              </a:lvl9pPr>
            </a:lstStyle>
            <a:p>
              <a:pPr>
                <a:defRPr/>
              </a:pPr>
              <a:endParaRPr lang="de-DE"/>
            </a:p>
          </p:txBody>
        </p:sp>
        <p:sp>
          <p:nvSpPr>
            <p:cNvPr id="1030" name="Freeform 9"/>
            <p:cNvSpPr>
              <a:spLocks noEditPoints="1"/>
            </p:cNvSpPr>
            <p:nvPr userDrawn="1"/>
          </p:nvSpPr>
          <p:spPr bwMode="auto">
            <a:xfrm>
              <a:off x="3929063" y="1204629"/>
              <a:ext cx="4322376" cy="2552700"/>
            </a:xfrm>
            <a:custGeom>
              <a:avLst/>
              <a:gdLst>
                <a:gd name="T0" fmla="*/ 4301452 w 4338"/>
                <a:gd name="T1" fmla="*/ 1585466 h 2560"/>
                <a:gd name="T2" fmla="*/ 4322376 w 4338"/>
                <a:gd name="T3" fmla="*/ 2552700 h 2560"/>
                <a:gd name="T4" fmla="*/ 20924 w 4338"/>
                <a:gd name="T5" fmla="*/ 1564526 h 2560"/>
                <a:gd name="T6" fmla="*/ 4301452 w 4338"/>
                <a:gd name="T7" fmla="*/ 21937 h 2560"/>
                <a:gd name="T8" fmla="*/ 3986590 w 4338"/>
                <a:gd name="T9" fmla="*/ 2012246 h 2560"/>
                <a:gd name="T10" fmla="*/ 3502340 w 4338"/>
                <a:gd name="T11" fmla="*/ 1640309 h 2560"/>
                <a:gd name="T12" fmla="*/ 777191 w 4338"/>
                <a:gd name="T13" fmla="*/ 2012246 h 2560"/>
                <a:gd name="T14" fmla="*/ 292941 w 4338"/>
                <a:gd name="T15" fmla="*/ 1640309 h 2560"/>
                <a:gd name="T16" fmla="*/ 1130912 w 4338"/>
                <a:gd name="T17" fmla="*/ 1663244 h 2560"/>
                <a:gd name="T18" fmla="*/ 1587263 w 4338"/>
                <a:gd name="T19" fmla="*/ 1663244 h 2560"/>
                <a:gd name="T20" fmla="*/ 2031656 w 4338"/>
                <a:gd name="T21" fmla="*/ 1830765 h 2560"/>
                <a:gd name="T22" fmla="*/ 1950948 w 4338"/>
                <a:gd name="T23" fmla="*/ 1969368 h 2560"/>
                <a:gd name="T24" fmla="*/ 1762629 w 4338"/>
                <a:gd name="T25" fmla="*/ 2219652 h 2560"/>
                <a:gd name="T26" fmla="*/ 1915078 w 4338"/>
                <a:gd name="T27" fmla="*/ 1635323 h 2560"/>
                <a:gd name="T28" fmla="*/ 2656398 w 4338"/>
                <a:gd name="T29" fmla="*/ 1663244 h 2560"/>
                <a:gd name="T30" fmla="*/ 2346518 w 4338"/>
                <a:gd name="T31" fmla="*/ 2073072 h 2560"/>
                <a:gd name="T32" fmla="*/ 2856674 w 4338"/>
                <a:gd name="T33" fmla="*/ 1663244 h 2560"/>
                <a:gd name="T34" fmla="*/ 3313024 w 4338"/>
                <a:gd name="T35" fmla="*/ 1663244 h 2560"/>
                <a:gd name="T36" fmla="*/ 393577 w 4338"/>
                <a:gd name="T37" fmla="*/ 373931 h 2560"/>
                <a:gd name="T38" fmla="*/ 146471 w 4338"/>
                <a:gd name="T39" fmla="*/ 364956 h 2560"/>
                <a:gd name="T40" fmla="*/ 363685 w 4338"/>
                <a:gd name="T41" fmla="*/ 613246 h 2560"/>
                <a:gd name="T42" fmla="*/ 961524 w 4338"/>
                <a:gd name="T43" fmla="*/ 349002 h 2560"/>
                <a:gd name="T44" fmla="*/ 922665 w 4338"/>
                <a:gd name="T45" fmla="*/ 349002 h 2560"/>
                <a:gd name="T46" fmla="*/ 1599219 w 4338"/>
                <a:gd name="T47" fmla="*/ 111681 h 2560"/>
                <a:gd name="T48" fmla="*/ 2423241 w 4338"/>
                <a:gd name="T49" fmla="*/ 123646 h 2560"/>
                <a:gd name="T50" fmla="*/ 1930024 w 4338"/>
                <a:gd name="T51" fmla="*/ 447720 h 2560"/>
                <a:gd name="T52" fmla="*/ 1203649 w 4338"/>
                <a:gd name="T53" fmla="*/ 225356 h 2560"/>
                <a:gd name="T54" fmla="*/ 891777 w 4338"/>
                <a:gd name="T55" fmla="*/ 607263 h 2560"/>
                <a:gd name="T56" fmla="*/ 1918067 w 4338"/>
                <a:gd name="T57" fmla="*/ 418802 h 2560"/>
                <a:gd name="T58" fmla="*/ 4182880 w 4338"/>
                <a:gd name="T59" fmla="*/ 185470 h 2560"/>
                <a:gd name="T60" fmla="*/ 4056338 w 4338"/>
                <a:gd name="T61" fmla="*/ 584329 h 2560"/>
                <a:gd name="T62" fmla="*/ 4059327 w 4338"/>
                <a:gd name="T63" fmla="*/ 329059 h 2560"/>
                <a:gd name="T64" fmla="*/ 3919831 w 4338"/>
                <a:gd name="T65" fmla="*/ 151567 h 2560"/>
                <a:gd name="T66" fmla="*/ 3719555 w 4338"/>
                <a:gd name="T67" fmla="*/ 577349 h 2560"/>
                <a:gd name="T68" fmla="*/ 3919831 w 4338"/>
                <a:gd name="T69" fmla="*/ 151567 h 2560"/>
                <a:gd name="T70" fmla="*/ 3322988 w 4338"/>
                <a:gd name="T71" fmla="*/ 606266 h 2560"/>
                <a:gd name="T72" fmla="*/ 3616926 w 4338"/>
                <a:gd name="T73" fmla="*/ 122649 h 2560"/>
                <a:gd name="T74" fmla="*/ 2849699 w 4338"/>
                <a:gd name="T75" fmla="*/ 365953 h 2560"/>
                <a:gd name="T76" fmla="*/ 2880588 w 4338"/>
                <a:gd name="T77" fmla="*/ 368945 h 2560"/>
                <a:gd name="T78" fmla="*/ 2709207 w 4338"/>
                <a:gd name="T79" fmla="*/ 117664 h 2560"/>
                <a:gd name="T80" fmla="*/ 2583661 w 4338"/>
                <a:gd name="T81" fmla="*/ 497577 h 2560"/>
                <a:gd name="T82" fmla="*/ 2616542 w 4338"/>
                <a:gd name="T83" fmla="*/ 238318 h 2560"/>
                <a:gd name="T84" fmla="*/ 2500960 w 4338"/>
                <a:gd name="T85" fmla="*/ 123646 h 2560"/>
                <a:gd name="T86" fmla="*/ 859892 w 4338"/>
                <a:gd name="T87" fmla="*/ 121652 h 2560"/>
                <a:gd name="T88" fmla="*/ 659616 w 4338"/>
                <a:gd name="T89" fmla="*/ 354985 h 2560"/>
                <a:gd name="T90" fmla="*/ 2570708 w 4338"/>
                <a:gd name="T91" fmla="*/ 1144726 h 2560"/>
                <a:gd name="T92" fmla="*/ 2467082 w 4338"/>
                <a:gd name="T93" fmla="*/ 1144726 h 2560"/>
                <a:gd name="T94" fmla="*/ 4003529 w 4338"/>
                <a:gd name="T95" fmla="*/ 1389028 h 2560"/>
                <a:gd name="T96" fmla="*/ 4003529 w 4338"/>
                <a:gd name="T97" fmla="*/ 804699 h 2560"/>
                <a:gd name="T98" fmla="*/ 3210395 w 4338"/>
                <a:gd name="T99" fmla="*/ 804699 h 2560"/>
                <a:gd name="T100" fmla="*/ 1810456 w 4338"/>
                <a:gd name="T101" fmla="*/ 1484754 h 2560"/>
                <a:gd name="T102" fmla="*/ 1507551 w 4338"/>
                <a:gd name="T103" fmla="*/ 1484754 h 2560"/>
                <a:gd name="T104" fmla="*/ 1663985 w 4338"/>
                <a:gd name="T105" fmla="*/ 804699 h 2560"/>
                <a:gd name="T106" fmla="*/ 612785 w 4338"/>
                <a:gd name="T107" fmla="*/ 1256407 h 2560"/>
                <a:gd name="T108" fmla="*/ 118571 w 4338"/>
                <a:gd name="T109" fmla="*/ 1484754 h 2560"/>
                <a:gd name="T110" fmla="*/ 1061164 w 4338"/>
                <a:gd name="T111" fmla="*/ 783759 h 2560"/>
                <a:gd name="T112" fmla="*/ 1061164 w 4338"/>
                <a:gd name="T113" fmla="*/ 1013103 h 2560"/>
                <a:gd name="T114" fmla="*/ 3336938 w 4338"/>
                <a:gd name="T115" fmla="*/ 1484754 h 2560"/>
                <a:gd name="T116" fmla="*/ 3411668 w 4338"/>
                <a:gd name="T117" fmla="*/ 1320225 h 256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338" h="2560" extrusionOk="0">
                  <a:moveTo>
                    <a:pt x="3568" y="1016"/>
                  </a:moveTo>
                  <a:lnTo>
                    <a:pt x="3568" y="1016"/>
                  </a:lnTo>
                  <a:lnTo>
                    <a:pt x="3468" y="1227"/>
                  </a:lnTo>
                  <a:lnTo>
                    <a:pt x="3669" y="1227"/>
                  </a:lnTo>
                  <a:lnTo>
                    <a:pt x="3568" y="1016"/>
                  </a:lnTo>
                  <a:close/>
                  <a:moveTo>
                    <a:pt x="4317" y="1590"/>
                  </a:moveTo>
                  <a:lnTo>
                    <a:pt x="4317" y="1590"/>
                  </a:lnTo>
                  <a:lnTo>
                    <a:pt x="21" y="1590"/>
                  </a:lnTo>
                  <a:lnTo>
                    <a:pt x="21" y="2538"/>
                  </a:lnTo>
                  <a:lnTo>
                    <a:pt x="4317" y="2538"/>
                  </a:lnTo>
                  <a:lnTo>
                    <a:pt x="4317" y="1590"/>
                  </a:lnTo>
                  <a:close/>
                  <a:moveTo>
                    <a:pt x="4338" y="2560"/>
                  </a:moveTo>
                  <a:lnTo>
                    <a:pt x="4338" y="2560"/>
                  </a:lnTo>
                  <a:lnTo>
                    <a:pt x="0" y="2560"/>
                  </a:lnTo>
                  <a:lnTo>
                    <a:pt x="0" y="0"/>
                  </a:lnTo>
                  <a:lnTo>
                    <a:pt x="4338" y="0"/>
                  </a:lnTo>
                  <a:lnTo>
                    <a:pt x="4338" y="2560"/>
                  </a:lnTo>
                  <a:close/>
                  <a:moveTo>
                    <a:pt x="21" y="1569"/>
                  </a:moveTo>
                  <a:lnTo>
                    <a:pt x="21" y="1569"/>
                  </a:lnTo>
                  <a:lnTo>
                    <a:pt x="4317" y="1569"/>
                  </a:lnTo>
                  <a:lnTo>
                    <a:pt x="4317" y="724"/>
                  </a:lnTo>
                  <a:lnTo>
                    <a:pt x="21" y="724"/>
                  </a:lnTo>
                  <a:lnTo>
                    <a:pt x="21" y="1569"/>
                  </a:lnTo>
                  <a:close/>
                  <a:moveTo>
                    <a:pt x="4317" y="22"/>
                  </a:moveTo>
                  <a:lnTo>
                    <a:pt x="4317" y="22"/>
                  </a:lnTo>
                  <a:lnTo>
                    <a:pt x="21" y="22"/>
                  </a:lnTo>
                  <a:lnTo>
                    <a:pt x="21" y="702"/>
                  </a:lnTo>
                  <a:lnTo>
                    <a:pt x="4317" y="702"/>
                  </a:lnTo>
                  <a:lnTo>
                    <a:pt x="4317" y="22"/>
                  </a:lnTo>
                  <a:close/>
                  <a:moveTo>
                    <a:pt x="4001" y="2018"/>
                  </a:moveTo>
                  <a:lnTo>
                    <a:pt x="4001" y="2018"/>
                  </a:lnTo>
                  <a:lnTo>
                    <a:pt x="3780" y="2474"/>
                  </a:lnTo>
                  <a:lnTo>
                    <a:pt x="3558" y="2018"/>
                  </a:lnTo>
                  <a:lnTo>
                    <a:pt x="3475" y="2450"/>
                  </a:lnTo>
                  <a:lnTo>
                    <a:pt x="3350" y="2450"/>
                  </a:lnTo>
                  <a:lnTo>
                    <a:pt x="3515" y="1645"/>
                  </a:lnTo>
                  <a:lnTo>
                    <a:pt x="3780" y="2202"/>
                  </a:lnTo>
                  <a:lnTo>
                    <a:pt x="4044" y="1645"/>
                  </a:lnTo>
                  <a:lnTo>
                    <a:pt x="4210" y="2450"/>
                  </a:lnTo>
                  <a:lnTo>
                    <a:pt x="4085" y="2450"/>
                  </a:lnTo>
                  <a:lnTo>
                    <a:pt x="4001" y="2018"/>
                  </a:lnTo>
                  <a:close/>
                  <a:moveTo>
                    <a:pt x="780" y="2018"/>
                  </a:moveTo>
                  <a:lnTo>
                    <a:pt x="780" y="2018"/>
                  </a:lnTo>
                  <a:lnTo>
                    <a:pt x="558" y="2474"/>
                  </a:lnTo>
                  <a:lnTo>
                    <a:pt x="336" y="2018"/>
                  </a:lnTo>
                  <a:lnTo>
                    <a:pt x="253" y="2450"/>
                  </a:lnTo>
                  <a:lnTo>
                    <a:pt x="128" y="2450"/>
                  </a:lnTo>
                  <a:lnTo>
                    <a:pt x="294" y="1645"/>
                  </a:lnTo>
                  <a:lnTo>
                    <a:pt x="558" y="2202"/>
                  </a:lnTo>
                  <a:lnTo>
                    <a:pt x="823" y="1645"/>
                  </a:lnTo>
                  <a:lnTo>
                    <a:pt x="988" y="2450"/>
                  </a:lnTo>
                  <a:lnTo>
                    <a:pt x="863" y="2450"/>
                  </a:lnTo>
                  <a:lnTo>
                    <a:pt x="780" y="2018"/>
                  </a:lnTo>
                  <a:close/>
                  <a:moveTo>
                    <a:pt x="1135" y="1668"/>
                  </a:moveTo>
                  <a:lnTo>
                    <a:pt x="1135" y="1668"/>
                  </a:lnTo>
                  <a:lnTo>
                    <a:pt x="1135" y="2127"/>
                  </a:lnTo>
                  <a:cubicBezTo>
                    <a:pt x="1135" y="2249"/>
                    <a:pt x="1171" y="2351"/>
                    <a:pt x="1303" y="2351"/>
                  </a:cubicBezTo>
                  <a:cubicBezTo>
                    <a:pt x="1435" y="2351"/>
                    <a:pt x="1471" y="2249"/>
                    <a:pt x="1471" y="2127"/>
                  </a:cubicBezTo>
                  <a:lnTo>
                    <a:pt x="1471" y="1668"/>
                  </a:lnTo>
                  <a:lnTo>
                    <a:pt x="1593" y="1668"/>
                  </a:lnTo>
                  <a:lnTo>
                    <a:pt x="1593" y="2159"/>
                  </a:lnTo>
                  <a:cubicBezTo>
                    <a:pt x="1593" y="2332"/>
                    <a:pt x="1485" y="2466"/>
                    <a:pt x="1303" y="2466"/>
                  </a:cubicBezTo>
                  <a:cubicBezTo>
                    <a:pt x="1121" y="2466"/>
                    <a:pt x="1013" y="2332"/>
                    <a:pt x="1013" y="2159"/>
                  </a:cubicBezTo>
                  <a:lnTo>
                    <a:pt x="1013" y="1668"/>
                  </a:lnTo>
                  <a:lnTo>
                    <a:pt x="1135" y="1668"/>
                  </a:lnTo>
                  <a:close/>
                  <a:moveTo>
                    <a:pt x="2039" y="1836"/>
                  </a:moveTo>
                  <a:lnTo>
                    <a:pt x="2039" y="1836"/>
                  </a:lnTo>
                  <a:lnTo>
                    <a:pt x="2033" y="1824"/>
                  </a:lnTo>
                  <a:cubicBezTo>
                    <a:pt x="2006" y="1780"/>
                    <a:pt x="1973" y="1758"/>
                    <a:pt x="1920" y="1758"/>
                  </a:cubicBezTo>
                  <a:cubicBezTo>
                    <a:pt x="1862" y="1758"/>
                    <a:pt x="1803" y="1797"/>
                    <a:pt x="1803" y="1855"/>
                  </a:cubicBezTo>
                  <a:cubicBezTo>
                    <a:pt x="1803" y="1905"/>
                    <a:pt x="1853" y="1934"/>
                    <a:pt x="1903" y="1953"/>
                  </a:cubicBezTo>
                  <a:lnTo>
                    <a:pt x="1958" y="1975"/>
                  </a:lnTo>
                  <a:cubicBezTo>
                    <a:pt x="2071" y="2019"/>
                    <a:pt x="2160" y="2083"/>
                    <a:pt x="2160" y="2222"/>
                  </a:cubicBezTo>
                  <a:cubicBezTo>
                    <a:pt x="2160" y="2371"/>
                    <a:pt x="2044" y="2478"/>
                    <a:pt x="1898" y="2478"/>
                  </a:cubicBezTo>
                  <a:cubicBezTo>
                    <a:pt x="1765" y="2478"/>
                    <a:pt x="1661" y="2380"/>
                    <a:pt x="1644" y="2248"/>
                  </a:cubicBezTo>
                  <a:lnTo>
                    <a:pt x="1642" y="2236"/>
                  </a:lnTo>
                  <a:lnTo>
                    <a:pt x="1770" y="2209"/>
                  </a:lnTo>
                  <a:lnTo>
                    <a:pt x="1769" y="2226"/>
                  </a:lnTo>
                  <a:cubicBezTo>
                    <a:pt x="1768" y="2303"/>
                    <a:pt x="1830" y="2360"/>
                    <a:pt x="1906" y="2360"/>
                  </a:cubicBezTo>
                  <a:cubicBezTo>
                    <a:pt x="1981" y="2360"/>
                    <a:pt x="2036" y="2297"/>
                    <a:pt x="2036" y="2222"/>
                  </a:cubicBezTo>
                  <a:cubicBezTo>
                    <a:pt x="2036" y="2148"/>
                    <a:pt x="1978" y="2115"/>
                    <a:pt x="1910" y="2087"/>
                  </a:cubicBezTo>
                  <a:lnTo>
                    <a:pt x="1856" y="2064"/>
                  </a:lnTo>
                  <a:cubicBezTo>
                    <a:pt x="1768" y="2026"/>
                    <a:pt x="1679" y="1972"/>
                    <a:pt x="1679" y="1855"/>
                  </a:cubicBezTo>
                  <a:cubicBezTo>
                    <a:pt x="1679" y="1719"/>
                    <a:pt x="1799" y="1640"/>
                    <a:pt x="1922" y="1640"/>
                  </a:cubicBezTo>
                  <a:cubicBezTo>
                    <a:pt x="2013" y="1640"/>
                    <a:pt x="2089" y="1685"/>
                    <a:pt x="2134" y="1764"/>
                  </a:cubicBezTo>
                  <a:lnTo>
                    <a:pt x="2140" y="1776"/>
                  </a:lnTo>
                  <a:lnTo>
                    <a:pt x="2039" y="1836"/>
                  </a:lnTo>
                  <a:close/>
                  <a:moveTo>
                    <a:pt x="2233" y="1668"/>
                  </a:moveTo>
                  <a:lnTo>
                    <a:pt x="2233" y="1668"/>
                  </a:lnTo>
                  <a:lnTo>
                    <a:pt x="2666" y="1668"/>
                  </a:lnTo>
                  <a:lnTo>
                    <a:pt x="2666" y="1781"/>
                  </a:lnTo>
                  <a:lnTo>
                    <a:pt x="2355" y="1781"/>
                  </a:lnTo>
                  <a:lnTo>
                    <a:pt x="2355" y="1965"/>
                  </a:lnTo>
                  <a:lnTo>
                    <a:pt x="2657" y="1965"/>
                  </a:lnTo>
                  <a:lnTo>
                    <a:pt x="2657" y="2079"/>
                  </a:lnTo>
                  <a:lnTo>
                    <a:pt x="2355" y="2079"/>
                  </a:lnTo>
                  <a:lnTo>
                    <a:pt x="2355" y="2337"/>
                  </a:lnTo>
                  <a:lnTo>
                    <a:pt x="2666" y="2337"/>
                  </a:lnTo>
                  <a:lnTo>
                    <a:pt x="2666" y="2450"/>
                  </a:lnTo>
                  <a:lnTo>
                    <a:pt x="2233" y="2450"/>
                  </a:lnTo>
                  <a:lnTo>
                    <a:pt x="2233" y="1668"/>
                  </a:lnTo>
                  <a:close/>
                  <a:moveTo>
                    <a:pt x="2867" y="1668"/>
                  </a:moveTo>
                  <a:lnTo>
                    <a:pt x="2867" y="1668"/>
                  </a:lnTo>
                  <a:lnTo>
                    <a:pt x="2867" y="2127"/>
                  </a:lnTo>
                  <a:cubicBezTo>
                    <a:pt x="2867" y="2249"/>
                    <a:pt x="2903" y="2351"/>
                    <a:pt x="3035" y="2351"/>
                  </a:cubicBezTo>
                  <a:cubicBezTo>
                    <a:pt x="3167" y="2351"/>
                    <a:pt x="3203" y="2249"/>
                    <a:pt x="3203" y="2127"/>
                  </a:cubicBezTo>
                  <a:lnTo>
                    <a:pt x="3203" y="1668"/>
                  </a:lnTo>
                  <a:lnTo>
                    <a:pt x="3325" y="1668"/>
                  </a:lnTo>
                  <a:lnTo>
                    <a:pt x="3325" y="2159"/>
                  </a:lnTo>
                  <a:cubicBezTo>
                    <a:pt x="3325" y="2332"/>
                    <a:pt x="3217" y="2466"/>
                    <a:pt x="3035" y="2466"/>
                  </a:cubicBezTo>
                  <a:cubicBezTo>
                    <a:pt x="2853" y="2466"/>
                    <a:pt x="2745" y="2332"/>
                    <a:pt x="2745" y="2159"/>
                  </a:cubicBezTo>
                  <a:lnTo>
                    <a:pt x="2745" y="1668"/>
                  </a:lnTo>
                  <a:lnTo>
                    <a:pt x="2867" y="1668"/>
                  </a:lnTo>
                  <a:close/>
                  <a:moveTo>
                    <a:pt x="395" y="375"/>
                  </a:moveTo>
                  <a:lnTo>
                    <a:pt x="395" y="375"/>
                  </a:lnTo>
                  <a:lnTo>
                    <a:pt x="395" y="404"/>
                  </a:lnTo>
                  <a:lnTo>
                    <a:pt x="569" y="404"/>
                  </a:lnTo>
                  <a:cubicBezTo>
                    <a:pt x="567" y="457"/>
                    <a:pt x="551" y="498"/>
                    <a:pt x="510" y="533"/>
                  </a:cubicBezTo>
                  <a:cubicBezTo>
                    <a:pt x="470" y="565"/>
                    <a:pt x="419" y="586"/>
                    <a:pt x="367" y="586"/>
                  </a:cubicBezTo>
                  <a:cubicBezTo>
                    <a:pt x="246" y="586"/>
                    <a:pt x="147" y="486"/>
                    <a:pt x="147" y="366"/>
                  </a:cubicBezTo>
                  <a:cubicBezTo>
                    <a:pt x="147" y="250"/>
                    <a:pt x="249" y="147"/>
                    <a:pt x="367" y="147"/>
                  </a:cubicBezTo>
                  <a:cubicBezTo>
                    <a:pt x="445" y="147"/>
                    <a:pt x="511" y="186"/>
                    <a:pt x="554" y="251"/>
                  </a:cubicBezTo>
                  <a:lnTo>
                    <a:pt x="579" y="231"/>
                  </a:lnTo>
                  <a:cubicBezTo>
                    <a:pt x="528" y="161"/>
                    <a:pt x="457" y="118"/>
                    <a:pt x="369" y="118"/>
                  </a:cubicBezTo>
                  <a:cubicBezTo>
                    <a:pt x="230" y="118"/>
                    <a:pt x="116" y="230"/>
                    <a:pt x="116" y="368"/>
                  </a:cubicBezTo>
                  <a:cubicBezTo>
                    <a:pt x="116" y="502"/>
                    <a:pt x="231" y="615"/>
                    <a:pt x="365" y="615"/>
                  </a:cubicBezTo>
                  <a:cubicBezTo>
                    <a:pt x="433" y="615"/>
                    <a:pt x="503" y="587"/>
                    <a:pt x="549" y="537"/>
                  </a:cubicBezTo>
                  <a:cubicBezTo>
                    <a:pt x="592" y="490"/>
                    <a:pt x="601" y="436"/>
                    <a:pt x="600" y="375"/>
                  </a:cubicBezTo>
                  <a:lnTo>
                    <a:pt x="395" y="375"/>
                  </a:lnTo>
                  <a:close/>
                  <a:moveTo>
                    <a:pt x="926" y="350"/>
                  </a:moveTo>
                  <a:lnTo>
                    <a:pt x="926" y="350"/>
                  </a:lnTo>
                  <a:lnTo>
                    <a:pt x="965" y="350"/>
                  </a:lnTo>
                  <a:cubicBezTo>
                    <a:pt x="995" y="350"/>
                    <a:pt x="1026" y="349"/>
                    <a:pt x="1050" y="328"/>
                  </a:cubicBezTo>
                  <a:cubicBezTo>
                    <a:pt x="1073" y="309"/>
                    <a:pt x="1084" y="280"/>
                    <a:pt x="1084" y="251"/>
                  </a:cubicBezTo>
                  <a:cubicBezTo>
                    <a:pt x="1084" y="215"/>
                    <a:pt x="1067" y="179"/>
                    <a:pt x="1033" y="164"/>
                  </a:cubicBezTo>
                  <a:cubicBezTo>
                    <a:pt x="1007" y="152"/>
                    <a:pt x="974" y="153"/>
                    <a:pt x="946" y="153"/>
                  </a:cubicBezTo>
                  <a:lnTo>
                    <a:pt x="926" y="153"/>
                  </a:lnTo>
                  <a:lnTo>
                    <a:pt x="926" y="350"/>
                  </a:lnTo>
                  <a:close/>
                  <a:moveTo>
                    <a:pt x="976" y="379"/>
                  </a:moveTo>
                  <a:lnTo>
                    <a:pt x="976" y="379"/>
                  </a:lnTo>
                  <a:lnTo>
                    <a:pt x="1132" y="605"/>
                  </a:lnTo>
                  <a:lnTo>
                    <a:pt x="1190" y="112"/>
                  </a:lnTo>
                  <a:lnTo>
                    <a:pt x="1398" y="552"/>
                  </a:lnTo>
                  <a:lnTo>
                    <a:pt x="1605" y="112"/>
                  </a:lnTo>
                  <a:lnTo>
                    <a:pt x="1653" y="548"/>
                  </a:lnTo>
                  <a:lnTo>
                    <a:pt x="1831" y="112"/>
                  </a:lnTo>
                  <a:lnTo>
                    <a:pt x="2025" y="588"/>
                  </a:lnTo>
                  <a:lnTo>
                    <a:pt x="2025" y="122"/>
                  </a:lnTo>
                  <a:lnTo>
                    <a:pt x="2432" y="545"/>
                  </a:lnTo>
                  <a:lnTo>
                    <a:pt x="2432" y="124"/>
                  </a:lnTo>
                  <a:lnTo>
                    <a:pt x="2463" y="124"/>
                  </a:lnTo>
                  <a:lnTo>
                    <a:pt x="2463" y="623"/>
                  </a:lnTo>
                  <a:lnTo>
                    <a:pt x="2056" y="196"/>
                  </a:lnTo>
                  <a:lnTo>
                    <a:pt x="2056" y="609"/>
                  </a:lnTo>
                  <a:lnTo>
                    <a:pt x="2002" y="609"/>
                  </a:lnTo>
                  <a:lnTo>
                    <a:pt x="1937" y="449"/>
                  </a:lnTo>
                  <a:lnTo>
                    <a:pt x="1725" y="449"/>
                  </a:lnTo>
                  <a:lnTo>
                    <a:pt x="1660" y="609"/>
                  </a:lnTo>
                  <a:lnTo>
                    <a:pt x="1631" y="609"/>
                  </a:lnTo>
                  <a:lnTo>
                    <a:pt x="1590" y="228"/>
                  </a:lnTo>
                  <a:lnTo>
                    <a:pt x="1398" y="623"/>
                  </a:lnTo>
                  <a:lnTo>
                    <a:pt x="1208" y="226"/>
                  </a:lnTo>
                  <a:lnTo>
                    <a:pt x="1162" y="609"/>
                  </a:lnTo>
                  <a:lnTo>
                    <a:pt x="1099" y="609"/>
                  </a:lnTo>
                  <a:lnTo>
                    <a:pt x="941" y="379"/>
                  </a:lnTo>
                  <a:lnTo>
                    <a:pt x="926" y="379"/>
                  </a:lnTo>
                  <a:lnTo>
                    <a:pt x="926" y="609"/>
                  </a:lnTo>
                  <a:lnTo>
                    <a:pt x="895" y="609"/>
                  </a:lnTo>
                  <a:lnTo>
                    <a:pt x="895" y="124"/>
                  </a:lnTo>
                  <a:lnTo>
                    <a:pt x="955" y="124"/>
                  </a:lnTo>
                  <a:cubicBezTo>
                    <a:pt x="995" y="124"/>
                    <a:pt x="1033" y="125"/>
                    <a:pt x="1066" y="149"/>
                  </a:cubicBezTo>
                  <a:cubicBezTo>
                    <a:pt x="1101" y="173"/>
                    <a:pt x="1115" y="212"/>
                    <a:pt x="1115" y="253"/>
                  </a:cubicBezTo>
                  <a:cubicBezTo>
                    <a:pt x="1115" y="337"/>
                    <a:pt x="1056" y="381"/>
                    <a:pt x="976" y="379"/>
                  </a:cubicBezTo>
                  <a:close/>
                  <a:moveTo>
                    <a:pt x="1925" y="420"/>
                  </a:moveTo>
                  <a:lnTo>
                    <a:pt x="1925" y="420"/>
                  </a:lnTo>
                  <a:lnTo>
                    <a:pt x="1831" y="190"/>
                  </a:lnTo>
                  <a:lnTo>
                    <a:pt x="1736" y="420"/>
                  </a:lnTo>
                  <a:lnTo>
                    <a:pt x="1925" y="420"/>
                  </a:lnTo>
                  <a:close/>
                  <a:moveTo>
                    <a:pt x="4198" y="186"/>
                  </a:moveTo>
                  <a:lnTo>
                    <a:pt x="4198" y="186"/>
                  </a:lnTo>
                  <a:cubicBezTo>
                    <a:pt x="4175" y="144"/>
                    <a:pt x="4128" y="118"/>
                    <a:pt x="4080" y="118"/>
                  </a:cubicBezTo>
                  <a:cubicBezTo>
                    <a:pt x="4007" y="118"/>
                    <a:pt x="3955" y="168"/>
                    <a:pt x="3955" y="240"/>
                  </a:cubicBezTo>
                  <a:cubicBezTo>
                    <a:pt x="3955" y="279"/>
                    <a:pt x="3973" y="307"/>
                    <a:pt x="4006" y="327"/>
                  </a:cubicBezTo>
                  <a:lnTo>
                    <a:pt x="4093" y="373"/>
                  </a:lnTo>
                  <a:cubicBezTo>
                    <a:pt x="4135" y="394"/>
                    <a:pt x="4191" y="417"/>
                    <a:pt x="4191" y="472"/>
                  </a:cubicBezTo>
                  <a:cubicBezTo>
                    <a:pt x="4191" y="536"/>
                    <a:pt x="4135" y="586"/>
                    <a:pt x="4071" y="586"/>
                  </a:cubicBezTo>
                  <a:cubicBezTo>
                    <a:pt x="4013" y="586"/>
                    <a:pt x="3975" y="550"/>
                    <a:pt x="3954" y="499"/>
                  </a:cubicBezTo>
                  <a:lnTo>
                    <a:pt x="3927" y="511"/>
                  </a:lnTo>
                  <a:cubicBezTo>
                    <a:pt x="3950" y="573"/>
                    <a:pt x="4002" y="615"/>
                    <a:pt x="4070" y="615"/>
                  </a:cubicBezTo>
                  <a:cubicBezTo>
                    <a:pt x="4148" y="615"/>
                    <a:pt x="4221" y="555"/>
                    <a:pt x="4221" y="474"/>
                  </a:cubicBezTo>
                  <a:cubicBezTo>
                    <a:pt x="4221" y="431"/>
                    <a:pt x="4203" y="401"/>
                    <a:pt x="4166" y="378"/>
                  </a:cubicBezTo>
                  <a:lnTo>
                    <a:pt x="4074" y="330"/>
                  </a:lnTo>
                  <a:cubicBezTo>
                    <a:pt x="4035" y="311"/>
                    <a:pt x="3986" y="290"/>
                    <a:pt x="3986" y="239"/>
                  </a:cubicBezTo>
                  <a:cubicBezTo>
                    <a:pt x="3986" y="188"/>
                    <a:pt x="4026" y="147"/>
                    <a:pt x="4078" y="147"/>
                  </a:cubicBezTo>
                  <a:cubicBezTo>
                    <a:pt x="4123" y="147"/>
                    <a:pt x="4154" y="169"/>
                    <a:pt x="4176" y="204"/>
                  </a:cubicBezTo>
                  <a:lnTo>
                    <a:pt x="4198" y="186"/>
                  </a:lnTo>
                  <a:close/>
                  <a:moveTo>
                    <a:pt x="3934" y="152"/>
                  </a:moveTo>
                  <a:lnTo>
                    <a:pt x="3934" y="152"/>
                  </a:lnTo>
                  <a:lnTo>
                    <a:pt x="3934" y="123"/>
                  </a:lnTo>
                  <a:lnTo>
                    <a:pt x="3702" y="123"/>
                  </a:lnTo>
                  <a:lnTo>
                    <a:pt x="3702" y="608"/>
                  </a:lnTo>
                  <a:lnTo>
                    <a:pt x="3934" y="608"/>
                  </a:lnTo>
                  <a:lnTo>
                    <a:pt x="3934" y="579"/>
                  </a:lnTo>
                  <a:lnTo>
                    <a:pt x="3733" y="579"/>
                  </a:lnTo>
                  <a:lnTo>
                    <a:pt x="3733" y="357"/>
                  </a:lnTo>
                  <a:lnTo>
                    <a:pt x="3928" y="357"/>
                  </a:lnTo>
                  <a:lnTo>
                    <a:pt x="3928" y="328"/>
                  </a:lnTo>
                  <a:lnTo>
                    <a:pt x="3733" y="328"/>
                  </a:lnTo>
                  <a:lnTo>
                    <a:pt x="3733" y="152"/>
                  </a:lnTo>
                  <a:lnTo>
                    <a:pt x="3934" y="152"/>
                  </a:lnTo>
                  <a:close/>
                  <a:moveTo>
                    <a:pt x="3335" y="329"/>
                  </a:moveTo>
                  <a:lnTo>
                    <a:pt x="3335" y="329"/>
                  </a:lnTo>
                  <a:lnTo>
                    <a:pt x="3335" y="123"/>
                  </a:lnTo>
                  <a:lnTo>
                    <a:pt x="3305" y="123"/>
                  </a:lnTo>
                  <a:lnTo>
                    <a:pt x="3305" y="608"/>
                  </a:lnTo>
                  <a:lnTo>
                    <a:pt x="3335" y="608"/>
                  </a:lnTo>
                  <a:lnTo>
                    <a:pt x="3335" y="358"/>
                  </a:lnTo>
                  <a:lnTo>
                    <a:pt x="3630" y="358"/>
                  </a:lnTo>
                  <a:lnTo>
                    <a:pt x="3630" y="608"/>
                  </a:lnTo>
                  <a:lnTo>
                    <a:pt x="3660" y="608"/>
                  </a:lnTo>
                  <a:lnTo>
                    <a:pt x="3660" y="123"/>
                  </a:lnTo>
                  <a:lnTo>
                    <a:pt x="3630" y="123"/>
                  </a:lnTo>
                  <a:lnTo>
                    <a:pt x="3630" y="329"/>
                  </a:lnTo>
                  <a:lnTo>
                    <a:pt x="3335" y="329"/>
                  </a:lnTo>
                  <a:close/>
                  <a:moveTo>
                    <a:pt x="3273" y="181"/>
                  </a:moveTo>
                  <a:lnTo>
                    <a:pt x="3273" y="181"/>
                  </a:lnTo>
                  <a:cubicBezTo>
                    <a:pt x="3230" y="141"/>
                    <a:pt x="3171" y="118"/>
                    <a:pt x="3113" y="118"/>
                  </a:cubicBezTo>
                  <a:cubicBezTo>
                    <a:pt x="2975" y="118"/>
                    <a:pt x="2860" y="230"/>
                    <a:pt x="2860" y="367"/>
                  </a:cubicBezTo>
                  <a:cubicBezTo>
                    <a:pt x="2860" y="503"/>
                    <a:pt x="2977" y="615"/>
                    <a:pt x="3112" y="615"/>
                  </a:cubicBezTo>
                  <a:cubicBezTo>
                    <a:pt x="3172" y="615"/>
                    <a:pt x="3228" y="593"/>
                    <a:pt x="3273" y="555"/>
                  </a:cubicBezTo>
                  <a:lnTo>
                    <a:pt x="3273" y="512"/>
                  </a:lnTo>
                  <a:cubicBezTo>
                    <a:pt x="3237" y="556"/>
                    <a:pt x="3167" y="586"/>
                    <a:pt x="3111" y="586"/>
                  </a:cubicBezTo>
                  <a:cubicBezTo>
                    <a:pt x="3054" y="586"/>
                    <a:pt x="2996" y="558"/>
                    <a:pt x="2955" y="519"/>
                  </a:cubicBezTo>
                  <a:cubicBezTo>
                    <a:pt x="2915" y="480"/>
                    <a:pt x="2891" y="426"/>
                    <a:pt x="2891" y="370"/>
                  </a:cubicBezTo>
                  <a:cubicBezTo>
                    <a:pt x="2891" y="251"/>
                    <a:pt x="2990" y="147"/>
                    <a:pt x="3111" y="147"/>
                  </a:cubicBezTo>
                  <a:cubicBezTo>
                    <a:pt x="3170" y="147"/>
                    <a:pt x="3236" y="177"/>
                    <a:pt x="3273" y="223"/>
                  </a:cubicBezTo>
                  <a:lnTo>
                    <a:pt x="3273" y="181"/>
                  </a:lnTo>
                  <a:close/>
                  <a:moveTo>
                    <a:pt x="2837" y="186"/>
                  </a:moveTo>
                  <a:lnTo>
                    <a:pt x="2837" y="186"/>
                  </a:lnTo>
                  <a:cubicBezTo>
                    <a:pt x="2814" y="144"/>
                    <a:pt x="2768" y="118"/>
                    <a:pt x="2719" y="118"/>
                  </a:cubicBezTo>
                  <a:cubicBezTo>
                    <a:pt x="2646" y="118"/>
                    <a:pt x="2595" y="168"/>
                    <a:pt x="2595" y="240"/>
                  </a:cubicBezTo>
                  <a:cubicBezTo>
                    <a:pt x="2595" y="279"/>
                    <a:pt x="2613" y="307"/>
                    <a:pt x="2645" y="327"/>
                  </a:cubicBezTo>
                  <a:lnTo>
                    <a:pt x="2732" y="373"/>
                  </a:lnTo>
                  <a:cubicBezTo>
                    <a:pt x="2774" y="394"/>
                    <a:pt x="2830" y="417"/>
                    <a:pt x="2830" y="472"/>
                  </a:cubicBezTo>
                  <a:cubicBezTo>
                    <a:pt x="2830" y="536"/>
                    <a:pt x="2774" y="586"/>
                    <a:pt x="2710" y="586"/>
                  </a:cubicBezTo>
                  <a:cubicBezTo>
                    <a:pt x="2652" y="586"/>
                    <a:pt x="2614" y="550"/>
                    <a:pt x="2593" y="499"/>
                  </a:cubicBezTo>
                  <a:lnTo>
                    <a:pt x="2567" y="511"/>
                  </a:lnTo>
                  <a:cubicBezTo>
                    <a:pt x="2589" y="573"/>
                    <a:pt x="2642" y="615"/>
                    <a:pt x="2709" y="615"/>
                  </a:cubicBezTo>
                  <a:cubicBezTo>
                    <a:pt x="2788" y="615"/>
                    <a:pt x="2861" y="555"/>
                    <a:pt x="2861" y="474"/>
                  </a:cubicBezTo>
                  <a:cubicBezTo>
                    <a:pt x="2861" y="431"/>
                    <a:pt x="2842" y="401"/>
                    <a:pt x="2806" y="378"/>
                  </a:cubicBezTo>
                  <a:lnTo>
                    <a:pt x="2713" y="330"/>
                  </a:lnTo>
                  <a:cubicBezTo>
                    <a:pt x="2674" y="311"/>
                    <a:pt x="2626" y="290"/>
                    <a:pt x="2626" y="239"/>
                  </a:cubicBezTo>
                  <a:cubicBezTo>
                    <a:pt x="2626" y="188"/>
                    <a:pt x="2665" y="147"/>
                    <a:pt x="2717" y="147"/>
                  </a:cubicBezTo>
                  <a:cubicBezTo>
                    <a:pt x="2762" y="147"/>
                    <a:pt x="2793" y="169"/>
                    <a:pt x="2815" y="204"/>
                  </a:cubicBezTo>
                  <a:lnTo>
                    <a:pt x="2837" y="186"/>
                  </a:lnTo>
                  <a:close/>
                  <a:moveTo>
                    <a:pt x="2541" y="124"/>
                  </a:moveTo>
                  <a:lnTo>
                    <a:pt x="2541" y="124"/>
                  </a:lnTo>
                  <a:lnTo>
                    <a:pt x="2510" y="124"/>
                  </a:lnTo>
                  <a:lnTo>
                    <a:pt x="2510" y="609"/>
                  </a:lnTo>
                  <a:lnTo>
                    <a:pt x="2541" y="609"/>
                  </a:lnTo>
                  <a:lnTo>
                    <a:pt x="2541" y="124"/>
                  </a:lnTo>
                  <a:close/>
                  <a:moveTo>
                    <a:pt x="863" y="151"/>
                  </a:moveTo>
                  <a:lnTo>
                    <a:pt x="863" y="151"/>
                  </a:lnTo>
                  <a:lnTo>
                    <a:pt x="863" y="122"/>
                  </a:lnTo>
                  <a:lnTo>
                    <a:pt x="632" y="122"/>
                  </a:lnTo>
                  <a:lnTo>
                    <a:pt x="632" y="607"/>
                  </a:lnTo>
                  <a:lnTo>
                    <a:pt x="863" y="607"/>
                  </a:lnTo>
                  <a:lnTo>
                    <a:pt x="863" y="578"/>
                  </a:lnTo>
                  <a:lnTo>
                    <a:pt x="662" y="578"/>
                  </a:lnTo>
                  <a:lnTo>
                    <a:pt x="662" y="356"/>
                  </a:lnTo>
                  <a:lnTo>
                    <a:pt x="858" y="356"/>
                  </a:lnTo>
                  <a:lnTo>
                    <a:pt x="858" y="327"/>
                  </a:lnTo>
                  <a:lnTo>
                    <a:pt x="662" y="327"/>
                  </a:lnTo>
                  <a:lnTo>
                    <a:pt x="662" y="151"/>
                  </a:lnTo>
                  <a:lnTo>
                    <a:pt x="863" y="151"/>
                  </a:lnTo>
                  <a:close/>
                  <a:moveTo>
                    <a:pt x="2580" y="1148"/>
                  </a:moveTo>
                  <a:lnTo>
                    <a:pt x="2580" y="1148"/>
                  </a:lnTo>
                  <a:cubicBezTo>
                    <a:pt x="2580" y="1351"/>
                    <a:pt x="2420" y="1503"/>
                    <a:pt x="2223" y="1503"/>
                  </a:cubicBezTo>
                  <a:cubicBezTo>
                    <a:pt x="2027" y="1503"/>
                    <a:pt x="1867" y="1351"/>
                    <a:pt x="1867" y="1148"/>
                  </a:cubicBezTo>
                  <a:cubicBezTo>
                    <a:pt x="1867" y="953"/>
                    <a:pt x="2028" y="793"/>
                    <a:pt x="2223" y="793"/>
                  </a:cubicBezTo>
                  <a:cubicBezTo>
                    <a:pt x="2418" y="793"/>
                    <a:pt x="2580" y="953"/>
                    <a:pt x="2580" y="1148"/>
                  </a:cubicBezTo>
                  <a:close/>
                  <a:moveTo>
                    <a:pt x="2476" y="1148"/>
                  </a:moveTo>
                  <a:lnTo>
                    <a:pt x="2476" y="1148"/>
                  </a:lnTo>
                  <a:cubicBezTo>
                    <a:pt x="2476" y="1008"/>
                    <a:pt x="2372" y="892"/>
                    <a:pt x="2223" y="892"/>
                  </a:cubicBezTo>
                  <a:cubicBezTo>
                    <a:pt x="2074" y="892"/>
                    <a:pt x="1970" y="1008"/>
                    <a:pt x="1970" y="1148"/>
                  </a:cubicBezTo>
                  <a:cubicBezTo>
                    <a:pt x="1970" y="1293"/>
                    <a:pt x="2086" y="1405"/>
                    <a:pt x="2223" y="1405"/>
                  </a:cubicBezTo>
                  <a:cubicBezTo>
                    <a:pt x="2360" y="1405"/>
                    <a:pt x="2476" y="1293"/>
                    <a:pt x="2476" y="1148"/>
                  </a:cubicBezTo>
                  <a:close/>
                  <a:moveTo>
                    <a:pt x="4018" y="1393"/>
                  </a:moveTo>
                  <a:lnTo>
                    <a:pt x="4018" y="1393"/>
                  </a:lnTo>
                  <a:lnTo>
                    <a:pt x="4219" y="1393"/>
                  </a:lnTo>
                  <a:lnTo>
                    <a:pt x="4219" y="1489"/>
                  </a:lnTo>
                  <a:lnTo>
                    <a:pt x="3915" y="1489"/>
                  </a:lnTo>
                  <a:lnTo>
                    <a:pt x="3915" y="807"/>
                  </a:lnTo>
                  <a:lnTo>
                    <a:pt x="4018" y="807"/>
                  </a:lnTo>
                  <a:lnTo>
                    <a:pt x="4018" y="1393"/>
                  </a:lnTo>
                  <a:close/>
                  <a:moveTo>
                    <a:pt x="2623" y="782"/>
                  </a:moveTo>
                  <a:lnTo>
                    <a:pt x="2623" y="782"/>
                  </a:lnTo>
                  <a:lnTo>
                    <a:pt x="3118" y="1260"/>
                  </a:lnTo>
                  <a:lnTo>
                    <a:pt x="3118" y="807"/>
                  </a:lnTo>
                  <a:lnTo>
                    <a:pt x="3222" y="807"/>
                  </a:lnTo>
                  <a:lnTo>
                    <a:pt x="3222" y="1510"/>
                  </a:lnTo>
                  <a:lnTo>
                    <a:pt x="2726" y="1032"/>
                  </a:lnTo>
                  <a:lnTo>
                    <a:pt x="2726" y="1489"/>
                  </a:lnTo>
                  <a:lnTo>
                    <a:pt x="2623" y="1489"/>
                  </a:lnTo>
                  <a:lnTo>
                    <a:pt x="2623" y="782"/>
                  </a:lnTo>
                  <a:close/>
                  <a:moveTo>
                    <a:pt x="1817" y="1489"/>
                  </a:moveTo>
                  <a:lnTo>
                    <a:pt x="1817" y="1489"/>
                  </a:lnTo>
                  <a:lnTo>
                    <a:pt x="1714" y="1489"/>
                  </a:lnTo>
                  <a:lnTo>
                    <a:pt x="1714" y="807"/>
                  </a:lnTo>
                  <a:lnTo>
                    <a:pt x="1817" y="807"/>
                  </a:lnTo>
                  <a:lnTo>
                    <a:pt x="1817" y="1489"/>
                  </a:lnTo>
                  <a:close/>
                  <a:moveTo>
                    <a:pt x="1513" y="1489"/>
                  </a:moveTo>
                  <a:lnTo>
                    <a:pt x="1513" y="1489"/>
                  </a:lnTo>
                  <a:lnTo>
                    <a:pt x="1409" y="1489"/>
                  </a:lnTo>
                  <a:lnTo>
                    <a:pt x="1409" y="904"/>
                  </a:lnTo>
                  <a:lnTo>
                    <a:pt x="1252" y="904"/>
                  </a:lnTo>
                  <a:lnTo>
                    <a:pt x="1252" y="807"/>
                  </a:lnTo>
                  <a:lnTo>
                    <a:pt x="1670" y="807"/>
                  </a:lnTo>
                  <a:lnTo>
                    <a:pt x="1670" y="904"/>
                  </a:lnTo>
                  <a:lnTo>
                    <a:pt x="1513" y="904"/>
                  </a:lnTo>
                  <a:lnTo>
                    <a:pt x="1513" y="1489"/>
                  </a:lnTo>
                  <a:close/>
                  <a:moveTo>
                    <a:pt x="119" y="782"/>
                  </a:moveTo>
                  <a:lnTo>
                    <a:pt x="119" y="782"/>
                  </a:lnTo>
                  <a:lnTo>
                    <a:pt x="615" y="1260"/>
                  </a:lnTo>
                  <a:lnTo>
                    <a:pt x="615" y="807"/>
                  </a:lnTo>
                  <a:lnTo>
                    <a:pt x="718" y="807"/>
                  </a:lnTo>
                  <a:lnTo>
                    <a:pt x="718" y="1510"/>
                  </a:lnTo>
                  <a:lnTo>
                    <a:pt x="223" y="1032"/>
                  </a:lnTo>
                  <a:lnTo>
                    <a:pt x="223" y="1489"/>
                  </a:lnTo>
                  <a:lnTo>
                    <a:pt x="119" y="1489"/>
                  </a:lnTo>
                  <a:lnTo>
                    <a:pt x="119" y="782"/>
                  </a:lnTo>
                  <a:close/>
                  <a:moveTo>
                    <a:pt x="920" y="1324"/>
                  </a:moveTo>
                  <a:lnTo>
                    <a:pt x="920" y="1324"/>
                  </a:lnTo>
                  <a:lnTo>
                    <a:pt x="845" y="1489"/>
                  </a:lnTo>
                  <a:lnTo>
                    <a:pt x="733" y="1489"/>
                  </a:lnTo>
                  <a:lnTo>
                    <a:pt x="1065" y="786"/>
                  </a:lnTo>
                  <a:lnTo>
                    <a:pt x="1397" y="1489"/>
                  </a:lnTo>
                  <a:lnTo>
                    <a:pt x="1285" y="1489"/>
                  </a:lnTo>
                  <a:lnTo>
                    <a:pt x="1210" y="1324"/>
                  </a:lnTo>
                  <a:lnTo>
                    <a:pt x="920" y="1324"/>
                  </a:lnTo>
                  <a:close/>
                  <a:moveTo>
                    <a:pt x="1065" y="1016"/>
                  </a:moveTo>
                  <a:lnTo>
                    <a:pt x="1065" y="1016"/>
                  </a:lnTo>
                  <a:lnTo>
                    <a:pt x="964" y="1227"/>
                  </a:lnTo>
                  <a:lnTo>
                    <a:pt x="1165" y="1227"/>
                  </a:lnTo>
                  <a:lnTo>
                    <a:pt x="1065" y="1016"/>
                  </a:lnTo>
                  <a:close/>
                  <a:moveTo>
                    <a:pt x="3424" y="1324"/>
                  </a:moveTo>
                  <a:lnTo>
                    <a:pt x="3424" y="1324"/>
                  </a:lnTo>
                  <a:lnTo>
                    <a:pt x="3349" y="1489"/>
                  </a:lnTo>
                  <a:lnTo>
                    <a:pt x="3236" y="1489"/>
                  </a:lnTo>
                  <a:lnTo>
                    <a:pt x="3568" y="786"/>
                  </a:lnTo>
                  <a:lnTo>
                    <a:pt x="3901" y="1489"/>
                  </a:lnTo>
                  <a:lnTo>
                    <a:pt x="3788" y="1489"/>
                  </a:lnTo>
                  <a:lnTo>
                    <a:pt x="3713" y="1324"/>
                  </a:lnTo>
                  <a:lnTo>
                    <a:pt x="3424" y="1324"/>
                  </a:ln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</p:sldLayoutIdLst>
  <p:hf hdr="0" dt="0"/>
  <p:txStyles>
    <p:titleStyle>
      <a:lvl1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1pPr>
      <a:lvl2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2pPr>
      <a:lvl3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3pPr>
      <a:lvl4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4pPr>
      <a:lvl5pPr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  <a:cs typeface="ヒラギノ角ゴ Pro W3"/>
        </a:defRPr>
      </a:lvl5pPr>
      <a:lvl6pPr marL="4572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6pPr>
      <a:lvl7pPr marL="9144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7pPr>
      <a:lvl8pPr marL="13716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8pPr>
      <a:lvl9pPr marL="1828800" algn="ctr">
        <a:spcBef>
          <a:spcPts val="0"/>
        </a:spcBef>
        <a:spcAft>
          <a:spcPts val="0"/>
        </a:spcAft>
        <a:defRPr sz="4400">
          <a:solidFill>
            <a:schemeClr val="tx1"/>
          </a:solidFill>
          <a:latin typeface="CorpoS"/>
          <a:ea typeface="ヒラギノ角ゴ Pro W3"/>
        </a:defRPr>
      </a:lvl9pPr>
    </p:titleStyle>
    <p:bodyStyle>
      <a:lvl1pPr marL="342900" indent="-342900" algn="l">
        <a:spcBef>
          <a:spcPts val="0"/>
        </a:spcBef>
        <a:spcAft>
          <a:spcPts val="0"/>
        </a:spcAft>
        <a:buFont typeface="Arial"/>
        <a:buChar char="•"/>
        <a:defRPr sz="3200">
          <a:solidFill>
            <a:schemeClr val="tx1"/>
          </a:solidFill>
          <a:latin typeface="+mn-lt"/>
          <a:ea typeface="ヒラギノ角ゴ Pro W3"/>
          <a:cs typeface="ヒラギノ角ゴ Pro W3"/>
        </a:defRPr>
      </a:lvl1pPr>
      <a:lvl2pPr marL="742950" indent="-285750" algn="l">
        <a:spcBef>
          <a:spcPts val="0"/>
        </a:spcBef>
        <a:spcAft>
          <a:spcPts val="0"/>
        </a:spcAft>
        <a:buFont typeface="Arial"/>
        <a:buChar char="–"/>
        <a:defRPr sz="2800">
          <a:solidFill>
            <a:schemeClr val="tx1"/>
          </a:solidFill>
          <a:latin typeface="+mn-lt"/>
          <a:ea typeface="ヒラギノ角ゴ Pro W3"/>
          <a:cs typeface="+mn-cs"/>
        </a:defRPr>
      </a:lvl2pPr>
      <a:lvl3pPr marL="1143000" indent="-228600" algn="l">
        <a:spcBef>
          <a:spcPts val="0"/>
        </a:spcBef>
        <a:spcAft>
          <a:spcPts val="0"/>
        </a:spcAft>
        <a:buFont typeface="Arial"/>
        <a:buChar char="•"/>
        <a:defRPr sz="2400">
          <a:solidFill>
            <a:schemeClr val="tx1"/>
          </a:solidFill>
          <a:latin typeface="+mn-lt"/>
          <a:ea typeface="ヒラギノ角ゴ Pro W3"/>
          <a:cs typeface="+mn-cs"/>
        </a:defRPr>
      </a:lvl3pPr>
      <a:lvl4pPr marL="1600200" indent="-228600" algn="l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+mn-lt"/>
          <a:ea typeface="ヒラギノ角ゴ Pro W3"/>
          <a:cs typeface="+mn-cs"/>
        </a:defRPr>
      </a:lvl4pPr>
      <a:lvl5pPr marL="2057400" indent="-228600" algn="l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+mn-lt"/>
          <a:ea typeface="ヒラギノ角ゴ Pro W3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23" name="Titelplatzhalter 1"/>
          <p:cNvSpPr>
            <a:spLocks noGrp="1"/>
          </p:cNvSpPr>
          <p:nvPr>
            <p:ph type="title"/>
          </p:nvPr>
        </p:nvSpPr>
        <p:spPr bwMode="auto">
          <a:xfrm>
            <a:off x="539750" y="549275"/>
            <a:ext cx="11101387" cy="477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HEADLINE 28pt</a:t>
            </a:r>
            <a:endParaRPr/>
          </a:p>
        </p:txBody>
      </p:sp>
      <p:sp>
        <p:nvSpPr>
          <p:cNvPr id="5124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39750" y="1700212"/>
            <a:ext cx="11101387" cy="4433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de-DE"/>
              <a:t>Textmasterformate durch Klicken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2">
              <a:defRPr/>
            </a:pP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7780338" y="6492875"/>
            <a:ext cx="386080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marL="0" algn="r" defTabSz="914400">
              <a:spcBef>
                <a:spcPts val="0"/>
              </a:spcBef>
              <a:spcAft>
                <a:spcPts val="0"/>
              </a:spcAft>
              <a:defRPr lang="de-DE" sz="900">
                <a:solidFill>
                  <a:srgbClr val="4D4D4D"/>
                </a:solidFill>
                <a:latin typeface="CorpoS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9155113" y="6492875"/>
            <a:ext cx="2844800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 b="1">
                <a:solidFill>
                  <a:srgbClr val="C31924"/>
                </a:solidFill>
                <a:latin typeface="CorpoS"/>
              </a:defRPr>
            </a:lvl1pPr>
          </a:lstStyle>
          <a:p>
            <a:pPr>
              <a:defRPr/>
            </a:pPr>
            <a:fld id="{D27B8F32-CC97-4489-BF2E-5967745C7501}" type="slidenum">
              <a:rPr lang="de-DE"/>
              <a:t>‹Nr.›</a:t>
            </a:fld>
            <a:endParaRPr lang="de-DE"/>
          </a:p>
        </p:txBody>
      </p:sp>
      <p:sp>
        <p:nvSpPr>
          <p:cNvPr id="11" name="Fußzeilenplatzhalter 4"/>
          <p:cNvSpPr txBox="1"/>
          <p:nvPr userDrawn="1"/>
        </p:nvSpPr>
        <p:spPr bwMode="auto">
          <a:xfrm>
            <a:off x="179388" y="6486525"/>
            <a:ext cx="3860800" cy="365125"/>
          </a:xfrm>
          <a:prstGeom prst="rect">
            <a:avLst/>
          </a:prstGeom>
        </p:spPr>
        <p:txBody>
          <a:bodyPr lIns="0" tIns="0" rIns="0" bIns="0" anchor="ctr"/>
          <a:lstStyle>
            <a:lvl1pPr marL="0" algn="r" defTabSz="914400">
              <a:defRPr lang="de-DE" sz="900">
                <a:solidFill>
                  <a:srgbClr val="4D4D4D"/>
                </a:solidFill>
                <a:latin typeface="CorpoS"/>
                <a:ea typeface="+mn-ea"/>
                <a:cs typeface="+mn-cs"/>
              </a:defRPr>
            </a:lvl1pPr>
          </a:lstStyle>
          <a:p>
            <a:pPr algn="l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solidFill>
                  <a:srgbClr val="C0372C"/>
                </a:solidFill>
              </a:rPr>
              <a:t>GERMANISCHES NATIONALMUSEUM</a:t>
            </a:r>
            <a:endParaRPr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D3F657B4-BFF8-4F75-9714-A58322804868}"/>
              </a:ext>
            </a:extLst>
          </p:cNvPr>
          <p:cNvSpPr/>
          <p:nvPr userDrawn="1"/>
        </p:nvSpPr>
        <p:spPr>
          <a:xfrm>
            <a:off x="119336" y="116632"/>
            <a:ext cx="11953328" cy="6376243"/>
          </a:xfrm>
          <a:prstGeom prst="roundRect">
            <a:avLst>
              <a:gd name="adj" fmla="val 1802"/>
            </a:avLst>
          </a:prstGeom>
          <a:solidFill>
            <a:srgbClr val="0D2340">
              <a:alpha val="10000"/>
            </a:srgbClr>
          </a:solidFill>
          <a:ln w="254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8EE6E4-7740-3001-B167-6A51800A82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auto">
          <a:xfrm>
            <a:off x="10085241" y="215177"/>
            <a:ext cx="1885950" cy="8858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hdr="0" dt="0"/>
  <p:txStyles>
    <p:titleStyle>
      <a:lvl1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1pPr>
      <a:lvl2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2pPr>
      <a:lvl3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3pPr>
      <a:lvl4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4pPr>
      <a:lvl5pPr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  <a:cs typeface="ヒラギノ角ゴ Pro W3"/>
        </a:defRPr>
      </a:lvl5pPr>
      <a:lvl6pPr marL="4572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6pPr>
      <a:lvl7pPr marL="9144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7pPr>
      <a:lvl8pPr marL="13716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8pPr>
      <a:lvl9pPr marL="1828800" algn="l">
        <a:spcBef>
          <a:spcPts val="0"/>
        </a:spcBef>
        <a:spcAft>
          <a:spcPts val="0"/>
        </a:spcAft>
        <a:defRPr sz="2800" b="1">
          <a:solidFill>
            <a:srgbClr val="C0372C"/>
          </a:solidFill>
          <a:latin typeface="CorpoS"/>
          <a:ea typeface="ヒラギノ角ゴ Pro W3"/>
        </a:defRPr>
      </a:lvl9pPr>
    </p:titleStyle>
    <p:bodyStyle>
      <a:lvl1pPr marL="266700" indent="-266700" algn="l">
        <a:spcBef>
          <a:spcPts val="0"/>
        </a:spcBef>
        <a:spcAft>
          <a:spcPts val="0"/>
        </a:spcAft>
        <a:buClr>
          <a:srgbClr val="C0372C"/>
        </a:buClr>
        <a:buSzPct val="90000"/>
        <a:buFont typeface="Wingdings"/>
        <a:buChar char="§"/>
        <a:defRPr sz="2000">
          <a:solidFill>
            <a:schemeClr val="tx1"/>
          </a:solidFill>
          <a:latin typeface="CorpoS"/>
          <a:ea typeface="ヒラギノ角ゴ Pro W3"/>
          <a:cs typeface="ヒラギノ角ゴ Pro W3"/>
        </a:defRPr>
      </a:lvl1pPr>
      <a:lvl2pPr marL="447675" indent="-182563" algn="l">
        <a:spcBef>
          <a:spcPts val="0"/>
        </a:spcBef>
        <a:spcAft>
          <a:spcPts val="0"/>
        </a:spcAft>
        <a:buClr>
          <a:srgbClr val="C0372C"/>
        </a:buClr>
        <a:buSzPct val="85000"/>
        <a:buFont typeface="Wingdings"/>
        <a:buChar char="§"/>
        <a:defRPr>
          <a:solidFill>
            <a:schemeClr val="tx1"/>
          </a:solidFill>
          <a:latin typeface="CorpoS"/>
          <a:ea typeface="ヒラギノ角ゴ Pro W3"/>
          <a:cs typeface="+mn-cs"/>
        </a:defRPr>
      </a:lvl2pPr>
      <a:lvl3pPr marL="627063" indent="-180975" algn="l">
        <a:spcBef>
          <a:spcPts val="0"/>
        </a:spcBef>
        <a:spcAft>
          <a:spcPts val="0"/>
        </a:spcAft>
        <a:buClr>
          <a:srgbClr val="C0372C"/>
        </a:buClr>
        <a:buSzPct val="100000"/>
        <a:buFont typeface="Wingdings"/>
        <a:buChar char="§"/>
        <a:defRPr sz="1400">
          <a:solidFill>
            <a:schemeClr val="tx1"/>
          </a:solidFill>
          <a:latin typeface="CorpoS"/>
          <a:ea typeface="ヒラギノ角ゴ Pro W3"/>
          <a:cs typeface="+mn-cs"/>
        </a:defRPr>
      </a:lvl3pPr>
      <a:lvl4pPr marL="1600200" indent="-228600" algn="l">
        <a:spcBef>
          <a:spcPts val="0"/>
        </a:spcBef>
        <a:spcAft>
          <a:spcPts val="0"/>
        </a:spcAft>
        <a:buFont typeface="Arial"/>
        <a:buChar char="–"/>
        <a:defRPr sz="2000">
          <a:solidFill>
            <a:schemeClr val="tx1"/>
          </a:solidFill>
          <a:latin typeface="CorpoS"/>
          <a:ea typeface="ヒラギノ角ゴ Pro W3"/>
          <a:cs typeface="+mn-cs"/>
        </a:defRPr>
      </a:lvl4pPr>
      <a:lvl5pPr marL="2057400" indent="-228600" algn="l">
        <a:spcBef>
          <a:spcPts val="0"/>
        </a:spcBef>
        <a:spcAft>
          <a:spcPts val="0"/>
        </a:spcAft>
        <a:buFont typeface="Arial"/>
        <a:buChar char="»"/>
        <a:defRPr sz="2000">
          <a:solidFill>
            <a:schemeClr val="tx1"/>
          </a:solidFill>
          <a:latin typeface="CorpoS"/>
          <a:ea typeface="ヒラギノ角ゴ Pro W3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96" name="Titel 1"/>
          <p:cNvSpPr>
            <a:spLocks noGrp="1"/>
          </p:cNvSpPr>
          <p:nvPr>
            <p:ph type="title"/>
          </p:nvPr>
        </p:nvSpPr>
        <p:spPr bwMode="auto">
          <a:xfrm>
            <a:off x="539749" y="2864796"/>
            <a:ext cx="5842001" cy="1108953"/>
          </a:xfrm>
          <a:prstGeom prst="rect">
            <a:avLst/>
          </a:prstGeom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800" err="1">
                <a:ea typeface="Roboto"/>
              </a:rPr>
              <a:t>WissKI</a:t>
            </a:r>
            <a:br>
              <a:rPr lang="de-DE" sz="2800" b="0" dirty="0">
                <a:ea typeface="Roboto"/>
              </a:rPr>
            </a:br>
            <a:r>
              <a:rPr lang="de-DE" sz="2400" b="0" dirty="0">
                <a:ea typeface="Roboto"/>
              </a:rPr>
              <a:t>Virtual Research Environment and </a:t>
            </a:r>
            <a:r>
              <a:rPr lang="de-DE" sz="2400" b="0" err="1">
                <a:ea typeface="Roboto"/>
              </a:rPr>
              <a:t>Linked</a:t>
            </a:r>
            <a:r>
              <a:rPr lang="de-DE" sz="2400" b="0" dirty="0">
                <a:ea typeface="Roboto"/>
              </a:rPr>
              <a:t> Open Data Management System</a:t>
            </a:r>
          </a:p>
          <a:p>
            <a:pPr>
              <a:defRPr/>
            </a:pPr>
            <a:endParaRPr lang="de-DE" sz="1400" dirty="0">
              <a:latin typeface="CorpoSDem" pitchFamily="2" charset="0"/>
              <a:ea typeface="Roboto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74DA767-B069-4D4F-CBD4-5C1B779AAF7C}"/>
              </a:ext>
            </a:extLst>
          </p:cNvPr>
          <p:cNvSpPr txBox="1"/>
          <p:nvPr/>
        </p:nvSpPr>
        <p:spPr bwMode="auto">
          <a:xfrm>
            <a:off x="68095" y="4893667"/>
            <a:ext cx="4338535" cy="1260000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latin typeface="CorpoSDem" pitchFamily="2" charset="0"/>
              </a:rPr>
              <a:t>	</a:t>
            </a:r>
          </a:p>
        </p:txBody>
      </p:sp>
      <p:sp>
        <p:nvSpPr>
          <p:cNvPr id="2" name="Rechteck 1"/>
          <p:cNvSpPr/>
          <p:nvPr/>
        </p:nvSpPr>
        <p:spPr>
          <a:xfrm>
            <a:off x="539749" y="5031224"/>
            <a:ext cx="3832698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latin typeface="CorpoSDem" pitchFamily="2" charset="0"/>
              </a:rPr>
              <a:t>Robert Nasarek</a:t>
            </a:r>
          </a:p>
          <a:p>
            <a:r>
              <a:rPr lang="de-DE" sz="1600" dirty="0" err="1">
                <a:latin typeface="CorpoSDem" pitchFamily="2" charset="0"/>
              </a:rPr>
              <a:t>Germanic</a:t>
            </a:r>
            <a:r>
              <a:rPr lang="de-DE" sz="1600" dirty="0">
                <a:latin typeface="CorpoSDem" pitchFamily="2" charset="0"/>
              </a:rPr>
              <a:t> National Museum</a:t>
            </a:r>
          </a:p>
          <a:p>
            <a:r>
              <a:rPr lang="de-DE" sz="1600" dirty="0">
                <a:latin typeface="CorpoSDem" pitchFamily="2" charset="0"/>
              </a:rPr>
              <a:t>r.nasarek@gnm.de</a:t>
            </a:r>
          </a:p>
          <a:p>
            <a:r>
              <a:rPr lang="de-DE" sz="1600" dirty="0">
                <a:latin typeface="CorpoSDem" pitchFamily="2" charset="0"/>
              </a:rPr>
              <a:t>https://fedihum.org/@rnsrk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38ECC8-24F6-8B87-3A1F-233ED5C71E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123F75-9F6E-124E-DA6A-FE33EB56E2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8A0268B-BD63-4817-930B-1C7D733BF6F4}" type="slidenum">
              <a:rPr lang="de-DE" smtClean="0"/>
              <a:t>10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522702-E86A-1E1F-041C-CD948BC1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6" y="0"/>
            <a:ext cx="11969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59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dirty="0">
                <a:solidFill>
                  <a:srgbClr val="4D4D4D"/>
                </a:solidFill>
              </a:rPr>
              <a:t>Icons </a:t>
            </a:r>
            <a:r>
              <a:rPr lang="de-DE" sz="1400" dirty="0" err="1">
                <a:solidFill>
                  <a:srgbClr val="4D4D4D"/>
                </a:solidFill>
              </a:rPr>
              <a:t>by</a:t>
            </a:r>
            <a:r>
              <a:rPr lang="de-DE" sz="1400" dirty="0">
                <a:solidFill>
                  <a:srgbClr val="4D4D4D"/>
                </a:solidFill>
              </a:rPr>
              <a:t> flaticon.com</a:t>
            </a:r>
            <a:endParaRPr sz="1600" dirty="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11</a:t>
            </a:fld>
            <a:endParaRPr lang="de-DE" sz="900">
              <a:solidFill>
                <a:srgbClr val="C31924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41B76041-2236-4603-911E-38E7477F547A}"/>
              </a:ext>
            </a:extLst>
          </p:cNvPr>
          <p:cNvSpPr/>
          <p:nvPr/>
        </p:nvSpPr>
        <p:spPr bwMode="auto">
          <a:xfrm>
            <a:off x="8672911" y="394773"/>
            <a:ext cx="3231447" cy="936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000"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dirty="0">
                <a:solidFill>
                  <a:srgbClr val="C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Middleware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F80F149-598B-4363-9C53-AA5097D11931}"/>
              </a:ext>
            </a:extLst>
          </p:cNvPr>
          <p:cNvSpPr/>
          <p:nvPr/>
        </p:nvSpPr>
        <p:spPr>
          <a:xfrm>
            <a:off x="287642" y="404664"/>
            <a:ext cx="4320000" cy="9361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dirty="0">
                <a:solidFill>
                  <a:srgbClr val="C0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WissKI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6C2AB7B-3A15-427B-995D-710F443D7A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50371">
            <a:off x="3979571" y="646723"/>
            <a:ext cx="432048" cy="45198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48E0587-4065-4A2D-8F5B-973CCAE94824}"/>
              </a:ext>
            </a:extLst>
          </p:cNvPr>
          <p:cNvCxnSpPr>
            <a:cxnSpLocks/>
          </p:cNvCxnSpPr>
          <p:nvPr/>
        </p:nvCxnSpPr>
        <p:spPr>
          <a:xfrm>
            <a:off x="4655840" y="862774"/>
            <a:ext cx="3149924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1E84C33-B440-40AC-AAA0-137FC6619C63}"/>
              </a:ext>
            </a:extLst>
          </p:cNvPr>
          <p:cNvSpPr/>
          <p:nvPr/>
        </p:nvSpPr>
        <p:spPr>
          <a:xfrm>
            <a:off x="5231904" y="605306"/>
            <a:ext cx="1800200" cy="498738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Is</a:t>
            </a:r>
            <a:r>
              <a:rPr lang="de-DE" dirty="0"/>
              <a:t> a</a:t>
            </a:r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BA580FA-5D3A-4043-BCA4-8100FDD3576E}"/>
              </a:ext>
            </a:extLst>
          </p:cNvPr>
          <p:cNvGrpSpPr/>
          <p:nvPr/>
        </p:nvGrpSpPr>
        <p:grpSpPr>
          <a:xfrm>
            <a:off x="7861086" y="461171"/>
            <a:ext cx="1504937" cy="784137"/>
            <a:chOff x="2451984" y="2348880"/>
            <a:chExt cx="2901888" cy="1512008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7000B246-95B6-41E7-983F-3981B107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872" y="2420888"/>
              <a:ext cx="1440000" cy="1440000"/>
            </a:xfrm>
            <a:prstGeom prst="rect">
              <a:avLst/>
            </a:prstGeom>
          </p:spPr>
        </p:pic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8C281E36-3277-43EC-8EFD-765648714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7" t="15002"/>
            <a:stretch/>
          </p:blipFill>
          <p:spPr>
            <a:xfrm>
              <a:off x="3359695" y="2348880"/>
              <a:ext cx="1095735" cy="1223976"/>
            </a:xfrm>
            <a:prstGeom prst="rect">
              <a:avLst/>
            </a:prstGeom>
          </p:spPr>
        </p:pic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E94FD98F-CFD2-4092-99F6-92160F9E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51984" y="2420888"/>
              <a:ext cx="1195743" cy="1440000"/>
            </a:xfrm>
            <a:prstGeom prst="rect">
              <a:avLst/>
            </a:prstGeom>
          </p:spPr>
        </p:pic>
      </p:grpSp>
      <p:pic>
        <p:nvPicPr>
          <p:cNvPr id="5" name="Grafik 4" descr="Ein Bild, das Text, Computer, Screenshot, computer enthält.&#10;&#10;Automatisch generierte Beschreibung">
            <a:extLst>
              <a:ext uri="{FF2B5EF4-FFF2-40B4-BE49-F238E27FC236}">
                <a16:creationId xmlns:a16="http://schemas.microsoft.com/office/drawing/2014/main" id="{BE3BE21E-A704-4512-B98F-0B74CDF239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3" b="8439"/>
          <a:stretch/>
        </p:blipFill>
        <p:spPr>
          <a:xfrm>
            <a:off x="-119191" y="1598236"/>
            <a:ext cx="13237783" cy="404237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213FF6E-7E62-C0A6-09F9-4D306032CCAB}"/>
              </a:ext>
            </a:extLst>
          </p:cNvPr>
          <p:cNvSpPr/>
          <p:nvPr/>
        </p:nvSpPr>
        <p:spPr>
          <a:xfrm>
            <a:off x="3669792" y="1450848"/>
            <a:ext cx="4811414" cy="4437887"/>
          </a:xfrm>
          <a:prstGeom prst="rect">
            <a:avLst/>
          </a:prstGeom>
          <a:solidFill>
            <a:srgbClr val="E6E9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14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90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12</a:t>
            </a:fld>
            <a:endParaRPr lang="de-DE" sz="900">
              <a:solidFill>
                <a:srgbClr val="C31924"/>
              </a:solidFill>
            </a:endParaRPr>
          </a:p>
        </p:txBody>
      </p:sp>
      <p:pic>
        <p:nvPicPr>
          <p:cNvPr id="12" name="Grafik 11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94A69BF-A751-3D56-2BF3-CAE4CE41A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4" y="171480"/>
            <a:ext cx="6535935" cy="6236051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50958564-183B-9990-3496-F014FAD2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4" y="442124"/>
            <a:ext cx="3239520" cy="1264755"/>
          </a:xfrm>
        </p:spPr>
        <p:txBody>
          <a:bodyPr/>
          <a:lstStyle/>
          <a:p>
            <a:r>
              <a:rPr lang="de-DE" dirty="0"/>
              <a:t>Data and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16366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90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13</a:t>
            </a:fld>
            <a:endParaRPr lang="de-DE" sz="900">
              <a:solidFill>
                <a:srgbClr val="C31924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0958564-183B-9990-3496-F014FAD2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4" y="442125"/>
            <a:ext cx="5702304" cy="569812"/>
          </a:xfrm>
        </p:spPr>
        <p:txBody>
          <a:bodyPr/>
          <a:lstStyle/>
          <a:p>
            <a:r>
              <a:rPr lang="de-DE" dirty="0"/>
              <a:t>HANDS ON WISSKI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333132-93B8-0E1B-6758-36EB58009AB3}"/>
              </a:ext>
            </a:extLst>
          </p:cNvPr>
          <p:cNvSpPr txBox="1"/>
          <p:nvPr/>
        </p:nvSpPr>
        <p:spPr bwMode="auto">
          <a:xfrm>
            <a:off x="625343" y="1011937"/>
            <a:ext cx="985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Get</a:t>
            </a:r>
            <a:r>
              <a:rPr lang="de-DE" sz="4000" dirty="0"/>
              <a:t> </a:t>
            </a:r>
            <a:r>
              <a:rPr lang="de-DE" sz="4000" dirty="0" err="1"/>
              <a:t>your</a:t>
            </a:r>
            <a:r>
              <a:rPr lang="de-DE" sz="4000" dirty="0"/>
              <a:t> own </a:t>
            </a:r>
            <a:r>
              <a:rPr lang="de-DE" sz="4000" dirty="0" err="1"/>
              <a:t>instance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https://wisski.cloud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EDF9830-B649-D44F-3CE6-F21F1B06014A}"/>
              </a:ext>
            </a:extLst>
          </p:cNvPr>
          <p:cNvSpPr txBox="1"/>
          <p:nvPr/>
        </p:nvSpPr>
        <p:spPr bwMode="auto">
          <a:xfrm>
            <a:off x="625343" y="2721114"/>
            <a:ext cx="7204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ddd24-1, ddd24-2 … ddd24-10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BD6681-9CCB-2FA9-8BFE-EC32F4529ADA}"/>
              </a:ext>
            </a:extLst>
          </p:cNvPr>
          <p:cNvSpPr txBox="1"/>
          <p:nvPr/>
        </p:nvSpPr>
        <p:spPr bwMode="auto">
          <a:xfrm>
            <a:off x="625343" y="1828650"/>
            <a:ext cx="11107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Use </a:t>
            </a:r>
            <a:r>
              <a:rPr lang="de-DE" sz="4000" dirty="0" err="1"/>
              <a:t>pre-existing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https://&lt;instance&gt;.wisski.cloud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6E46C8-3420-19B0-1C51-B7E775A223D3}"/>
              </a:ext>
            </a:extLst>
          </p:cNvPr>
          <p:cNvSpPr txBox="1"/>
          <p:nvPr/>
        </p:nvSpPr>
        <p:spPr bwMode="auto">
          <a:xfrm>
            <a:off x="625343" y="3658467"/>
            <a:ext cx="10995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Git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Info:</a:t>
            </a:r>
          </a:p>
          <a:p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https://github.com/rnsrk/ddd24-wisski-workshop</a:t>
            </a:r>
          </a:p>
        </p:txBody>
      </p:sp>
    </p:spTree>
    <p:extLst>
      <p:ext uri="{BB962C8B-B14F-4D97-AF65-F5344CB8AC3E}">
        <p14:creationId xmlns:p14="http://schemas.microsoft.com/office/powerpoint/2010/main" val="418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z="90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2</a:t>
            </a:fld>
            <a:endParaRPr lang="de-DE" sz="900">
              <a:solidFill>
                <a:srgbClr val="C31924"/>
              </a:solidFill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50958564-183B-9990-3496-F014FAD25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344" y="442125"/>
            <a:ext cx="5702304" cy="569812"/>
          </a:xfrm>
        </p:spPr>
        <p:txBody>
          <a:bodyPr/>
          <a:lstStyle/>
          <a:p>
            <a:r>
              <a:rPr lang="de-DE" dirty="0"/>
              <a:t>HANDS ON WISSKI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333132-93B8-0E1B-6758-36EB58009AB3}"/>
              </a:ext>
            </a:extLst>
          </p:cNvPr>
          <p:cNvSpPr txBox="1"/>
          <p:nvPr/>
        </p:nvSpPr>
        <p:spPr bwMode="auto">
          <a:xfrm>
            <a:off x="625343" y="1011937"/>
            <a:ext cx="98523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Get</a:t>
            </a:r>
            <a:r>
              <a:rPr lang="de-DE" sz="4000" dirty="0"/>
              <a:t> </a:t>
            </a:r>
            <a:r>
              <a:rPr lang="de-DE" sz="4000" dirty="0" err="1"/>
              <a:t>your</a:t>
            </a:r>
            <a:r>
              <a:rPr lang="de-DE" sz="4000" dirty="0"/>
              <a:t> own </a:t>
            </a:r>
            <a:r>
              <a:rPr lang="de-DE" sz="4000" dirty="0" err="1"/>
              <a:t>instance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https://wisski.cloud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EDF9830-B649-D44F-3CE6-F21F1B06014A}"/>
              </a:ext>
            </a:extLst>
          </p:cNvPr>
          <p:cNvSpPr txBox="1"/>
          <p:nvPr/>
        </p:nvSpPr>
        <p:spPr bwMode="auto">
          <a:xfrm>
            <a:off x="625343" y="2721114"/>
            <a:ext cx="7204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ddd24-1, ddd24-2 … ddd24-10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BD6681-9CCB-2FA9-8BFE-EC32F4529ADA}"/>
              </a:ext>
            </a:extLst>
          </p:cNvPr>
          <p:cNvSpPr txBox="1"/>
          <p:nvPr/>
        </p:nvSpPr>
        <p:spPr bwMode="auto">
          <a:xfrm>
            <a:off x="625343" y="1828650"/>
            <a:ext cx="11107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Use </a:t>
            </a:r>
            <a:r>
              <a:rPr lang="de-DE" sz="4000" dirty="0" err="1"/>
              <a:t>pre-existing</a:t>
            </a:r>
            <a:r>
              <a:rPr lang="de-DE" sz="4000" dirty="0"/>
              <a:t>: </a:t>
            </a:r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https://&lt;instance&gt;.wisski.cloud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6E46C8-3420-19B0-1C51-B7E775A223D3}"/>
              </a:ext>
            </a:extLst>
          </p:cNvPr>
          <p:cNvSpPr txBox="1"/>
          <p:nvPr/>
        </p:nvSpPr>
        <p:spPr bwMode="auto">
          <a:xfrm>
            <a:off x="625343" y="3658467"/>
            <a:ext cx="109953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err="1"/>
              <a:t>Git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Info:</a:t>
            </a:r>
          </a:p>
          <a:p>
            <a:r>
              <a:rPr lang="de-DE" sz="4000" dirty="0">
                <a:solidFill>
                  <a:schemeClr val="accent6">
                    <a:lumMod val="75000"/>
                  </a:schemeClr>
                </a:solidFill>
              </a:rPr>
              <a:t>https://github.com/rnsrk/ddd24-wisski-workshop</a:t>
            </a:r>
          </a:p>
        </p:txBody>
      </p:sp>
    </p:spTree>
    <p:extLst>
      <p:ext uri="{BB962C8B-B14F-4D97-AF65-F5344CB8AC3E}">
        <p14:creationId xmlns:p14="http://schemas.microsoft.com/office/powerpoint/2010/main" val="73274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3F055B3-455C-E44C-9F75-D834E23FEB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WissKI</a:t>
            </a:r>
            <a:r>
              <a:rPr lang="de-DE" dirty="0"/>
              <a:t>?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3DF6DC0-45AE-E8F0-21CE-9B65DF0996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000" y="980728"/>
            <a:ext cx="11101138" cy="272430"/>
          </a:xfrm>
        </p:spPr>
        <p:txBody>
          <a:bodyPr/>
          <a:lstStyle/>
          <a:p>
            <a:r>
              <a:rPr lang="de-DE" b="1" dirty="0"/>
              <a:t>Wiss</a:t>
            </a:r>
            <a:r>
              <a:rPr lang="de-DE" dirty="0"/>
              <a:t>enschaftliche </a:t>
            </a:r>
            <a:r>
              <a:rPr lang="de-DE" b="1" dirty="0" err="1"/>
              <a:t>K</a:t>
            </a:r>
            <a:r>
              <a:rPr lang="de-DE" dirty="0" err="1"/>
              <a:t>ommunikations</a:t>
            </a:r>
            <a:r>
              <a:rPr lang="de-DE" b="1" dirty="0" err="1"/>
              <a:t>I</a:t>
            </a:r>
            <a:r>
              <a:rPr lang="de-DE" dirty="0" err="1"/>
              <a:t>nfrastruktur</a:t>
            </a:r>
            <a:r>
              <a:rPr lang="de-DE" dirty="0"/>
              <a:t> – Scientific Communication Infrastructure)</a:t>
            </a:r>
          </a:p>
        </p:txBody>
      </p:sp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600" dirty="0">
                <a:solidFill>
                  <a:srgbClr val="4D4D4D"/>
                </a:solidFill>
              </a:rPr>
              <a:t>Icons </a:t>
            </a:r>
            <a:r>
              <a:rPr lang="de-DE" sz="1600" dirty="0" err="1">
                <a:solidFill>
                  <a:srgbClr val="4D4D4D"/>
                </a:solidFill>
              </a:rPr>
              <a:t>by</a:t>
            </a:r>
            <a:r>
              <a:rPr lang="de-DE" sz="1600" dirty="0">
                <a:solidFill>
                  <a:srgbClr val="4D4D4D"/>
                </a:solidFill>
              </a:rPr>
              <a:t> flaticon.com</a:t>
            </a:r>
            <a:endParaRPr sz="1600" dirty="0">
              <a:solidFill>
                <a:srgbClr val="4D4D4D"/>
              </a:solidFill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</a:rPr>
              <a:t>3</a:t>
            </a:fld>
            <a:endParaRPr lang="de-DE" sz="900" dirty="0">
              <a:solidFill>
                <a:srgbClr val="C31924"/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D89D2E9-D985-CD0B-A4E2-85A10AD7AAD9}"/>
              </a:ext>
            </a:extLst>
          </p:cNvPr>
          <p:cNvGrpSpPr/>
          <p:nvPr/>
        </p:nvGrpSpPr>
        <p:grpSpPr>
          <a:xfrm>
            <a:off x="344353" y="1700808"/>
            <a:ext cx="5031567" cy="1440000"/>
            <a:chOff x="344353" y="1700808"/>
            <a:chExt cx="5031567" cy="1440000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41B76041-2236-4603-911E-38E7477F547A}"/>
                </a:ext>
              </a:extLst>
            </p:cNvPr>
            <p:cNvSpPr/>
            <p:nvPr/>
          </p:nvSpPr>
          <p:spPr bwMode="auto">
            <a:xfrm>
              <a:off x="1064353" y="2005306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Virtual research environment for semantical data management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D8F1485-4258-4CD0-95F6-E83687DD4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44353" y="1700808"/>
              <a:ext cx="1440000" cy="1440000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BC19AB6-980C-4893-A3E2-AF21B518C37B}"/>
              </a:ext>
            </a:extLst>
          </p:cNvPr>
          <p:cNvGrpSpPr/>
          <p:nvPr/>
        </p:nvGrpSpPr>
        <p:grpSpPr>
          <a:xfrm>
            <a:off x="484097" y="3283364"/>
            <a:ext cx="4891822" cy="1440000"/>
            <a:chOff x="484097" y="3283364"/>
            <a:chExt cx="4891822" cy="1440000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604DD053-101E-47B2-B70C-156C6F598578}"/>
                </a:ext>
              </a:extLst>
            </p:cNvPr>
            <p:cNvSpPr/>
            <p:nvPr/>
          </p:nvSpPr>
          <p:spPr bwMode="auto">
            <a:xfrm>
              <a:off x="1064352" y="3587862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Part of Drupal framework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92B-1AB7-4F8B-958F-C056EE57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097" y="3283364"/>
              <a:ext cx="1195743" cy="1440000"/>
            </a:xfrm>
            <a:prstGeom prst="rect">
              <a:avLst/>
            </a:prstGeom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7601553-343C-4838-9DBD-563BCB1F36BA}"/>
              </a:ext>
            </a:extLst>
          </p:cNvPr>
          <p:cNvGrpSpPr/>
          <p:nvPr/>
        </p:nvGrpSpPr>
        <p:grpSpPr>
          <a:xfrm>
            <a:off x="462141" y="5003357"/>
            <a:ext cx="4913778" cy="1260000"/>
            <a:chOff x="462141" y="4865920"/>
            <a:chExt cx="4913778" cy="1260000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01247964-0E27-415B-8E46-FF70592BFDA9}"/>
                </a:ext>
              </a:extLst>
            </p:cNvPr>
            <p:cNvSpPr/>
            <p:nvPr/>
          </p:nvSpPr>
          <p:spPr bwMode="auto">
            <a:xfrm>
              <a:off x="1064352" y="5080418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Middleware between Drupal CMS, ontology and triple store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998793B0-FB96-4DF9-92A5-8A1C6642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141" y="4865920"/>
              <a:ext cx="1204423" cy="1260000"/>
            </a:xfrm>
            <a:prstGeom prst="rect">
              <a:avLst/>
            </a:prstGeom>
          </p:spPr>
        </p:pic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946C673-E61B-4F7C-A8E9-EC95D5088072}"/>
              </a:ext>
            </a:extLst>
          </p:cNvPr>
          <p:cNvGrpSpPr/>
          <p:nvPr/>
        </p:nvGrpSpPr>
        <p:grpSpPr>
          <a:xfrm>
            <a:off x="6095920" y="3429000"/>
            <a:ext cx="5035746" cy="1440000"/>
            <a:chOff x="6095920" y="3429000"/>
            <a:chExt cx="5035746" cy="1440000"/>
          </a:xfrm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B42B148F-2B97-4246-B1C3-7EB2C570513E}"/>
                </a:ext>
              </a:extLst>
            </p:cNvPr>
            <p:cNvSpPr/>
            <p:nvPr/>
          </p:nvSpPr>
          <p:spPr bwMode="auto">
            <a:xfrm>
              <a:off x="6820099" y="3567260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30 institutional partners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248C2CE-A7A6-4A3F-846F-7A3FBAC89558}"/>
                </a:ext>
              </a:extLst>
            </p:cNvPr>
            <p:cNvGrpSpPr/>
            <p:nvPr/>
          </p:nvGrpSpPr>
          <p:grpSpPr>
            <a:xfrm>
              <a:off x="6095920" y="3429000"/>
              <a:ext cx="1440000" cy="1440000"/>
              <a:chOff x="5441394" y="4938514"/>
              <a:chExt cx="1080000" cy="1080000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4DCB30D2-9521-4655-A74C-F8E563E09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/>
            </p:blipFill>
            <p:spPr bwMode="auto">
              <a:xfrm>
                <a:off x="5441394" y="493851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ECFC6FEE-674C-4EC5-ACEA-707CF595F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 bwMode="auto">
              <a:xfrm>
                <a:off x="5763383" y="5042209"/>
                <a:ext cx="265611" cy="265611"/>
              </a:xfrm>
              <a:prstGeom prst="rect">
                <a:avLst/>
              </a:prstGeom>
            </p:spPr>
          </p:pic>
        </p:grp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50D8DB7-AD50-49FC-B16A-2ECE7ACD79D2}"/>
              </a:ext>
            </a:extLst>
          </p:cNvPr>
          <p:cNvGrpSpPr/>
          <p:nvPr/>
        </p:nvGrpSpPr>
        <p:grpSpPr>
          <a:xfrm>
            <a:off x="6095920" y="1700806"/>
            <a:ext cx="5031727" cy="1440000"/>
            <a:chOff x="6095920" y="1700806"/>
            <a:chExt cx="5031727" cy="1440000"/>
          </a:xfrm>
        </p:grpSpPr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4478439D-1436-4B5C-B993-A95AE980104E}"/>
                </a:ext>
              </a:extLst>
            </p:cNvPr>
            <p:cNvSpPr/>
            <p:nvPr/>
          </p:nvSpPr>
          <p:spPr bwMode="auto">
            <a:xfrm>
              <a:off x="6816080" y="2005305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15 years development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346DC18-6F2A-4C1A-BB1A-46CCE09ED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20" y="1700806"/>
              <a:ext cx="1440000" cy="1440000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4EB23464-2663-6D89-F06C-439679308C43}"/>
              </a:ext>
            </a:extLst>
          </p:cNvPr>
          <p:cNvGrpSpPr/>
          <p:nvPr/>
        </p:nvGrpSpPr>
        <p:grpSpPr>
          <a:xfrm>
            <a:off x="6090569" y="4992100"/>
            <a:ext cx="5035746" cy="1440000"/>
            <a:chOff x="6095920" y="3429000"/>
            <a:chExt cx="5035746" cy="1440000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ACE4531F-471C-0962-F24B-8CA5B1CEFDE7}"/>
                </a:ext>
              </a:extLst>
            </p:cNvPr>
            <p:cNvSpPr/>
            <p:nvPr/>
          </p:nvSpPr>
          <p:spPr bwMode="auto">
            <a:xfrm>
              <a:off x="6820099" y="3567260"/>
              <a:ext cx="4311567" cy="83100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8000" rtlCol="0" anchor="ctr"/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rPr>
                <a:t>Completely free and open</a:t>
              </a:r>
              <a:endParaRPr lang="de-D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E12E6D55-AB9D-485E-1065-E9EEABAB4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95920" y="3429000"/>
              <a:ext cx="1440000" cy="14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anchor="ctr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Icons </a:t>
            </a:r>
            <a:r>
              <a:rPr lang="de-DE" sz="1400" dirty="0" err="1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by</a:t>
            </a: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 flaticon.com</a:t>
            </a:r>
            <a:endParaRPr sz="1400" dirty="0">
              <a:solidFill>
                <a:srgbClr val="4D4D4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xfrm>
            <a:off x="10936223" y="6492875"/>
            <a:ext cx="1063689" cy="319903"/>
          </a:xfrm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  <a:latin typeface="Calibri"/>
                <a:ea typeface="Calibri"/>
                <a:cs typeface="Calibri"/>
              </a:rPr>
              <a:t>4</a:t>
            </a:fld>
            <a:endParaRPr lang="de-DE" sz="900" dirty="0">
              <a:solidFill>
                <a:srgbClr val="C319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" name="Ellipse 12"/>
          <p:cNvSpPr/>
          <p:nvPr/>
        </p:nvSpPr>
        <p:spPr bwMode="auto">
          <a:xfrm>
            <a:off x="7598775" y="247009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dirty="0">
                <a:latin typeface="Calibri"/>
                <a:ea typeface="Calibri"/>
                <a:cs typeface="Calibri"/>
              </a:rPr>
              <a:t>Plan</a:t>
            </a:r>
            <a:endParaRPr lang="de-DE" sz="2400" dirty="0"/>
          </a:p>
        </p:txBody>
      </p:sp>
      <p:sp>
        <p:nvSpPr>
          <p:cNvPr id="18" name="Pfeil: nach rechts 17"/>
          <p:cNvSpPr/>
          <p:nvPr/>
        </p:nvSpPr>
        <p:spPr bwMode="auto">
          <a:xfrm rot="1799999">
            <a:off x="8966673" y="1198221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19" name="Ellipse 18"/>
          <p:cNvSpPr/>
          <p:nvPr/>
        </p:nvSpPr>
        <p:spPr bwMode="auto">
          <a:xfrm>
            <a:off x="9358563" y="126302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err="1">
                <a:latin typeface="Calibri"/>
                <a:ea typeface="Calibri"/>
                <a:cs typeface="Calibri"/>
              </a:rPr>
              <a:t>Collect</a:t>
            </a:r>
            <a:endParaRPr lang="de-DE" sz="2400">
              <a:latin typeface="Calibri"/>
              <a:ea typeface="Calibri"/>
              <a:cs typeface="Calibri"/>
            </a:endParaRPr>
          </a:p>
        </p:txBody>
      </p:sp>
      <p:sp>
        <p:nvSpPr>
          <p:cNvPr id="20" name="Pfeil: nach rechts 19"/>
          <p:cNvSpPr/>
          <p:nvPr/>
        </p:nvSpPr>
        <p:spPr bwMode="auto">
          <a:xfrm rot="5400000">
            <a:off x="9855384" y="2717153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21" name="Ellipse 20"/>
          <p:cNvSpPr/>
          <p:nvPr/>
        </p:nvSpPr>
        <p:spPr bwMode="auto">
          <a:xfrm>
            <a:off x="9358563" y="329505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000" dirty="0">
                <a:latin typeface="Calibri"/>
                <a:ea typeface="Calibri"/>
                <a:cs typeface="Calibri"/>
              </a:rPr>
              <a:t>Analyse</a:t>
            </a:r>
            <a:endParaRPr lang="de-DE" sz="2000"/>
          </a:p>
        </p:txBody>
      </p:sp>
      <p:sp>
        <p:nvSpPr>
          <p:cNvPr id="22" name="Pfeil: nach rechts 21"/>
          <p:cNvSpPr/>
          <p:nvPr/>
        </p:nvSpPr>
        <p:spPr bwMode="auto">
          <a:xfrm rot="9000000">
            <a:off x="8984306" y="4246265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ot="10800000"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23" name="Ellipse 22"/>
          <p:cNvSpPr/>
          <p:nvPr/>
        </p:nvSpPr>
        <p:spPr bwMode="auto">
          <a:xfrm>
            <a:off x="7598775" y="4311068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dirty="0">
                <a:latin typeface="Calibri"/>
                <a:ea typeface="Calibri"/>
                <a:cs typeface="Calibri"/>
              </a:rPr>
              <a:t>Publish</a:t>
            </a:r>
            <a:endParaRPr lang="de-DE" sz="2400" dirty="0"/>
          </a:p>
        </p:txBody>
      </p:sp>
      <p:sp>
        <p:nvSpPr>
          <p:cNvPr id="24" name="Pfeil: nach rechts 23"/>
          <p:cNvSpPr/>
          <p:nvPr/>
        </p:nvSpPr>
        <p:spPr bwMode="auto">
          <a:xfrm rot="12600000">
            <a:off x="7224517" y="4256446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rot="10800000"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25" name="Ellipse 24"/>
          <p:cNvSpPr/>
          <p:nvPr/>
        </p:nvSpPr>
        <p:spPr bwMode="auto">
          <a:xfrm>
            <a:off x="5838985" y="329505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000" dirty="0">
                <a:latin typeface="Calibri"/>
                <a:ea typeface="Calibri"/>
                <a:cs typeface="Calibri"/>
              </a:rPr>
              <a:t>Archive</a:t>
            </a:r>
            <a:endParaRPr lang="de-DE" sz="2400" dirty="0">
              <a:latin typeface="Calibri"/>
              <a:ea typeface="Calibri"/>
              <a:cs typeface="Calibri"/>
            </a:endParaRPr>
          </a:p>
        </p:txBody>
      </p:sp>
      <p:sp>
        <p:nvSpPr>
          <p:cNvPr id="26" name="Pfeil: nach rechts 25"/>
          <p:cNvSpPr/>
          <p:nvPr/>
        </p:nvSpPr>
        <p:spPr bwMode="auto">
          <a:xfrm rot="16199999">
            <a:off x="6335806" y="2737514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sp>
        <p:nvSpPr>
          <p:cNvPr id="31" name="Ellipse 30"/>
          <p:cNvSpPr/>
          <p:nvPr/>
        </p:nvSpPr>
        <p:spPr bwMode="auto">
          <a:xfrm>
            <a:off x="5838985" y="1263023"/>
            <a:ext cx="1353343" cy="1353343"/>
          </a:xfrm>
          <a:prstGeom prst="ellipse">
            <a:avLst/>
          </a:prstGeom>
          <a:solidFill>
            <a:srgbClr val="C0372C"/>
          </a:solidFill>
          <a:ln w="25400" cap="flat" cmpd="sng" algn="ctr"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prstDash val="solid"/>
          </a:ln>
          <a:effectLst/>
        </p:spPr>
        <p:style>
          <a:lnRef idx="2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16510" tIns="16510" rIns="16510" bIns="16510" numCol="1" spcCol="1270" anchor="ctr" anchorCtr="0">
            <a:noAutofit/>
          </a:bodyPr>
          <a:lstStyle/>
          <a:p>
            <a:pPr marL="0" lvl="0" indent="0" algn="ctr" defTabSz="577849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de-DE" sz="2400" dirty="0">
                <a:latin typeface="Calibri"/>
                <a:ea typeface="Calibri"/>
                <a:cs typeface="Calibri"/>
              </a:rPr>
              <a:t>Reuse</a:t>
            </a:r>
          </a:p>
        </p:txBody>
      </p:sp>
      <p:sp>
        <p:nvSpPr>
          <p:cNvPr id="38" name="Pfeil: nach rechts 37"/>
          <p:cNvSpPr/>
          <p:nvPr/>
        </p:nvSpPr>
        <p:spPr bwMode="auto">
          <a:xfrm rot="19799999">
            <a:off x="7206884" y="1208401"/>
            <a:ext cx="359703" cy="456753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  <a:effectLst/>
        </p:spPr>
        <p:style>
          <a:lnRef idx="0">
            <a:srgbClr val="000000"/>
          </a:lnRef>
          <a:fillRef idx="1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889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de-DE" sz="1100"/>
          </a:p>
        </p:txBody>
      </p:sp>
      <p:grpSp>
        <p:nvGrpSpPr>
          <p:cNvPr id="10" name="Gruppieren 9"/>
          <p:cNvGrpSpPr/>
          <p:nvPr/>
        </p:nvGrpSpPr>
        <p:grpSpPr bwMode="auto">
          <a:xfrm>
            <a:off x="7473585" y="1904101"/>
            <a:ext cx="1646007" cy="1933959"/>
            <a:chOff x="5102398" y="2636992"/>
            <a:chExt cx="1646007" cy="1933959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5447928" y="2636992"/>
              <a:ext cx="720000" cy="720000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5102398" y="2924944"/>
              <a:ext cx="1646007" cy="1646007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5943282" y="3825024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Gruppieren 5"/>
          <p:cNvGrpSpPr/>
          <p:nvPr/>
        </p:nvGrpSpPr>
        <p:grpSpPr bwMode="auto">
          <a:xfrm>
            <a:off x="715905" y="1827300"/>
            <a:ext cx="3292207" cy="1080000"/>
            <a:chOff x="715905" y="1827300"/>
            <a:chExt cx="3292207" cy="1080000"/>
          </a:xfrm>
        </p:grpSpPr>
        <p:pic>
          <p:nvPicPr>
            <p:cNvPr id="9255" name="Grafik 925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715905" y="1827300"/>
              <a:ext cx="1080000" cy="1080000"/>
            </a:xfrm>
            <a:prstGeom prst="rect">
              <a:avLst/>
            </a:prstGeom>
          </p:spPr>
        </p:pic>
        <p:sp>
          <p:nvSpPr>
            <p:cNvPr id="2" name="Textfeld 1"/>
            <p:cNvSpPr txBox="1"/>
            <p:nvPr/>
          </p:nvSpPr>
          <p:spPr bwMode="auto">
            <a:xfrm>
              <a:off x="1816331" y="2025924"/>
              <a:ext cx="2191781" cy="4086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de-DE" dirty="0">
                  <a:latin typeface="Calibri"/>
                </a:rPr>
                <a:t>Time limited </a:t>
              </a:r>
              <a:r>
                <a:rPr lang="de-DE" dirty="0" err="1">
                  <a:latin typeface="Calibri"/>
                </a:rPr>
                <a:t>projects</a:t>
              </a:r>
              <a:endParaRPr lang="de-DE" dirty="0"/>
            </a:p>
          </p:txBody>
        </p:sp>
      </p:grpSp>
      <p:grpSp>
        <p:nvGrpSpPr>
          <p:cNvPr id="9" name="Gruppieren 8"/>
          <p:cNvGrpSpPr/>
          <p:nvPr/>
        </p:nvGrpSpPr>
        <p:grpSpPr bwMode="auto">
          <a:xfrm>
            <a:off x="1795905" y="2672042"/>
            <a:ext cx="2975395" cy="1219841"/>
            <a:chOff x="1795905" y="2672042"/>
            <a:chExt cx="2975395" cy="1219841"/>
          </a:xfrm>
        </p:grpSpPr>
        <p:grpSp>
          <p:nvGrpSpPr>
            <p:cNvPr id="14" name="Gruppieren 13"/>
            <p:cNvGrpSpPr/>
            <p:nvPr/>
          </p:nvGrpSpPr>
          <p:grpSpPr bwMode="auto">
            <a:xfrm>
              <a:off x="1795905" y="2672042"/>
              <a:ext cx="1306578" cy="1219841"/>
              <a:chOff x="2780466" y="3105023"/>
              <a:chExt cx="1233913" cy="1152000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7"/>
              <a:stretch/>
            </p:blipFill>
            <p:spPr bwMode="auto">
              <a:xfrm>
                <a:off x="2780466" y="3105023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3" name="Grafik 2"/>
              <p:cNvPicPr>
                <a:picLocks noChangeAspect="1"/>
              </p:cNvPicPr>
              <p:nvPr/>
            </p:nvPicPr>
            <p:blipFill>
              <a:blip r:embed="rId8"/>
              <a:stretch/>
            </p:blipFill>
            <p:spPr bwMode="auto">
              <a:xfrm>
                <a:off x="3222379" y="3465023"/>
                <a:ext cx="792000" cy="792000"/>
              </a:xfrm>
              <a:prstGeom prst="rect">
                <a:avLst/>
              </a:prstGeom>
            </p:spPr>
          </p:pic>
        </p:grpSp>
        <p:sp>
          <p:nvSpPr>
            <p:cNvPr id="27" name="Textfeld 26"/>
            <p:cNvSpPr txBox="1"/>
            <p:nvPr/>
          </p:nvSpPr>
          <p:spPr bwMode="auto">
            <a:xfrm>
              <a:off x="3280757" y="3141351"/>
              <a:ext cx="1490543" cy="408623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de-DE" dirty="0" err="1">
                  <a:latin typeface="Calibri"/>
                </a:rPr>
                <a:t>Rotating</a:t>
              </a:r>
              <a:r>
                <a:rPr lang="de-DE" dirty="0">
                  <a:latin typeface="Calibri"/>
                </a:rPr>
                <a:t> </a:t>
              </a:r>
              <a:r>
                <a:rPr lang="de-DE" dirty="0" err="1">
                  <a:latin typeface="Calibri"/>
                </a:rPr>
                <a:t>stuff</a:t>
              </a:r>
              <a:endParaRPr lang="de-DE" dirty="0" err="1"/>
            </a:p>
          </p:txBody>
        </p:sp>
      </p:grpSp>
      <p:grpSp>
        <p:nvGrpSpPr>
          <p:cNvPr id="11" name="Gruppieren 10"/>
          <p:cNvGrpSpPr/>
          <p:nvPr/>
        </p:nvGrpSpPr>
        <p:grpSpPr bwMode="auto">
          <a:xfrm>
            <a:off x="715905" y="4005184"/>
            <a:ext cx="4152865" cy="1080000"/>
            <a:chOff x="715905" y="4005184"/>
            <a:chExt cx="4152865" cy="1080000"/>
          </a:xfrm>
        </p:grpSpPr>
        <p:pic>
          <p:nvPicPr>
            <p:cNvPr id="9246" name="Grafik 9245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715905" y="4005184"/>
              <a:ext cx="1080000" cy="1080000"/>
            </a:xfrm>
            <a:prstGeom prst="rect">
              <a:avLst/>
            </a:prstGeom>
          </p:spPr>
        </p:pic>
        <p:sp>
          <p:nvSpPr>
            <p:cNvPr id="28" name="Textfeld 27"/>
            <p:cNvSpPr txBox="1"/>
            <p:nvPr/>
          </p:nvSpPr>
          <p:spPr bwMode="auto">
            <a:xfrm>
              <a:off x="1882303" y="4207958"/>
              <a:ext cx="2986467" cy="40862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de-DE" dirty="0" err="1">
                  <a:ea typeface="+mn-lt"/>
                  <a:cs typeface="+mn-lt"/>
                </a:rPr>
                <a:t>Hermeneutic</a:t>
              </a:r>
              <a:r>
                <a:rPr lang="de-DE" dirty="0">
                  <a:ea typeface="+mn-lt"/>
                  <a:cs typeface="+mn-lt"/>
                </a:rPr>
                <a:t> </a:t>
              </a:r>
              <a:r>
                <a:rPr lang="de-DE" dirty="0" err="1">
                  <a:ea typeface="+mn-lt"/>
                  <a:cs typeface="+mn-lt"/>
                </a:rPr>
                <a:t>data</a:t>
              </a:r>
              <a:r>
                <a:rPr lang="de-DE" dirty="0">
                  <a:ea typeface="+mn-lt"/>
                  <a:cs typeface="+mn-lt"/>
                </a:rPr>
                <a:t> </a:t>
              </a:r>
              <a:r>
                <a:rPr lang="de-DE" dirty="0" err="1">
                  <a:ea typeface="+mn-lt"/>
                  <a:cs typeface="+mn-lt"/>
                </a:rPr>
                <a:t>acquisition</a:t>
              </a:r>
            </a:p>
          </p:txBody>
        </p:sp>
      </p:grpSp>
      <p:grpSp>
        <p:nvGrpSpPr>
          <p:cNvPr id="16" name="Gruppieren 15"/>
          <p:cNvGrpSpPr/>
          <p:nvPr/>
        </p:nvGrpSpPr>
        <p:grpSpPr bwMode="auto">
          <a:xfrm>
            <a:off x="1859463" y="5013176"/>
            <a:ext cx="3446006" cy="1027735"/>
            <a:chOff x="1859463" y="5013176"/>
            <a:chExt cx="3446006" cy="1027735"/>
          </a:xfrm>
        </p:grpSpPr>
        <p:grpSp>
          <p:nvGrpSpPr>
            <p:cNvPr id="12" name="Gruppieren 11"/>
            <p:cNvGrpSpPr/>
            <p:nvPr/>
          </p:nvGrpSpPr>
          <p:grpSpPr bwMode="auto">
            <a:xfrm>
              <a:off x="1859463" y="5013176"/>
              <a:ext cx="3446006" cy="1027735"/>
              <a:chOff x="1859463" y="5013176"/>
              <a:chExt cx="3446006" cy="1027735"/>
            </a:xfrm>
          </p:grpSpPr>
          <p:grpSp>
            <p:nvGrpSpPr>
              <p:cNvPr id="17" name="Gruppieren 16"/>
              <p:cNvGrpSpPr/>
              <p:nvPr/>
            </p:nvGrpSpPr>
            <p:grpSpPr bwMode="auto">
              <a:xfrm>
                <a:off x="1859463" y="5013176"/>
                <a:ext cx="1179463" cy="1027735"/>
                <a:chOff x="3556106" y="4705520"/>
                <a:chExt cx="1179463" cy="1027735"/>
              </a:xfrm>
            </p:grpSpPr>
            <p:grpSp>
              <p:nvGrpSpPr>
                <p:cNvPr id="30" name="Gruppieren 29"/>
                <p:cNvGrpSpPr/>
                <p:nvPr/>
              </p:nvGrpSpPr>
              <p:grpSpPr bwMode="auto">
                <a:xfrm>
                  <a:off x="3860857" y="4705520"/>
                  <a:ext cx="874712" cy="1027735"/>
                  <a:chOff x="5102398" y="2636992"/>
                  <a:chExt cx="1646007" cy="1933959"/>
                </a:xfrm>
              </p:grpSpPr>
              <p:pic>
                <p:nvPicPr>
                  <p:cNvPr id="32" name="Grafik 31"/>
                  <p:cNvPicPr>
                    <a:picLocks noChangeAspect="1"/>
                  </p:cNvPicPr>
                  <p:nvPr/>
                </p:nvPicPr>
                <p:blipFill>
                  <a:blip r:embed="rId10"/>
                  <a:stretch/>
                </p:blipFill>
                <p:spPr bwMode="auto">
                  <a:xfrm>
                    <a:off x="5447928" y="2636992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33" name="Grafik 32"/>
                  <p:cNvPicPr>
                    <a:picLocks noChangeAspect="1"/>
                  </p:cNvPicPr>
                  <p:nvPr/>
                </p:nvPicPr>
                <p:blipFill>
                  <a:blip r:embed="rId11"/>
                  <a:stretch/>
                </p:blipFill>
                <p:spPr bwMode="auto">
                  <a:xfrm>
                    <a:off x="5102398" y="2924944"/>
                    <a:ext cx="1646007" cy="1646007"/>
                  </a:xfrm>
                  <a:prstGeom prst="rect">
                    <a:avLst/>
                  </a:prstGeom>
                </p:spPr>
              </p:pic>
              <p:pic>
                <p:nvPicPr>
                  <p:cNvPr id="34" name="Grafik 33"/>
                  <p:cNvPicPr>
                    <a:picLocks noChangeAspect="1"/>
                  </p:cNvPicPr>
                  <p:nvPr/>
                </p:nvPicPr>
                <p:blipFill>
                  <a:blip r:embed="rId12"/>
                  <a:stretch/>
                </p:blipFill>
                <p:spPr bwMode="auto">
                  <a:xfrm>
                    <a:off x="5943282" y="3825024"/>
                    <a:ext cx="360000" cy="3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uppieren 34"/>
                <p:cNvGrpSpPr/>
                <p:nvPr/>
              </p:nvGrpSpPr>
              <p:grpSpPr bwMode="auto">
                <a:xfrm>
                  <a:off x="3556106" y="4705520"/>
                  <a:ext cx="870989" cy="1023359"/>
                  <a:chOff x="5102396" y="2636992"/>
                  <a:chExt cx="1646006" cy="1933959"/>
                </a:xfrm>
              </p:grpSpPr>
              <p:pic>
                <p:nvPicPr>
                  <p:cNvPr id="36" name="Grafik 35"/>
                  <p:cNvPicPr>
                    <a:picLocks noChangeAspect="1"/>
                  </p:cNvPicPr>
                  <p:nvPr/>
                </p:nvPicPr>
                <p:blipFill>
                  <a:blip r:embed="rId10"/>
                  <a:stretch/>
                </p:blipFill>
                <p:spPr bwMode="auto">
                  <a:xfrm>
                    <a:off x="5447928" y="2636992"/>
                    <a:ext cx="72000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Grafik 36"/>
                  <p:cNvPicPr>
                    <a:picLocks noChangeAspect="1"/>
                  </p:cNvPicPr>
                  <p:nvPr/>
                </p:nvPicPr>
                <p:blipFill>
                  <a:blip r:embed="rId13"/>
                  <a:stretch/>
                </p:blipFill>
                <p:spPr bwMode="auto">
                  <a:xfrm>
                    <a:off x="5102396" y="2924943"/>
                    <a:ext cx="1646006" cy="164600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9" name="Textfeld 28"/>
              <p:cNvSpPr txBox="1"/>
              <p:nvPr/>
            </p:nvSpPr>
            <p:spPr bwMode="auto">
              <a:xfrm>
                <a:off x="3096443" y="5277874"/>
                <a:ext cx="2209026" cy="71508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45720" rIns="91440" bIns="45720" rtlCol="0" anchor="t">
                <a:spAutoFit/>
              </a:bodyPr>
              <a:lstStyle/>
              <a:p>
                <a:pPr>
                  <a:defRPr/>
                </a:pPr>
                <a:r>
                  <a:rPr lang="de-DE" dirty="0" err="1">
                    <a:latin typeface="Calibri"/>
                    <a:ea typeface="Calibri"/>
                    <a:cs typeface="Calibri"/>
                  </a:rPr>
                  <a:t>Implicite</a:t>
                </a:r>
                <a:r>
                  <a:rPr lang="de-DE" dirty="0">
                    <a:latin typeface="Calibri"/>
                    <a:ea typeface="Calibri"/>
                    <a:cs typeface="Calibri"/>
                  </a:rPr>
                  <a:t> Knowledge </a:t>
                </a:r>
                <a:endParaRPr lang="de-DE" dirty="0"/>
              </a:p>
              <a:p>
                <a:pPr>
                  <a:defRPr/>
                </a:pPr>
                <a:r>
                  <a:rPr lang="de-DE" dirty="0">
                    <a:latin typeface="Calibri"/>
                    <a:ea typeface="Calibri"/>
                    <a:cs typeface="Calibri"/>
                  </a:rPr>
                  <a:t>but global </a:t>
                </a:r>
                <a:r>
                  <a:rPr lang="de-DE" dirty="0" err="1">
                    <a:latin typeface="Calibri"/>
                    <a:ea typeface="Calibri"/>
                    <a:cs typeface="Calibri"/>
                  </a:rPr>
                  <a:t>context</a:t>
                </a:r>
                <a:endParaRPr lang="de-DE" dirty="0" err="1"/>
              </a:p>
            </p:txBody>
          </p:sp>
        </p:grpSp>
        <p:pic>
          <p:nvPicPr>
            <p:cNvPr id="15" name="Grafik 14" descr="Ein Bild, das Licht enthält.&#10;&#10;Automatisch generierte Beschreibung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2292243" y="5645023"/>
              <a:ext cx="190800" cy="190800"/>
            </a:xfrm>
            <a:prstGeom prst="rect">
              <a:avLst/>
            </a:prstGeom>
          </p:spPr>
        </p:pic>
      </p:grpSp>
      <p:sp>
        <p:nvSpPr>
          <p:cNvPr id="42" name="Titel 41">
            <a:extLst>
              <a:ext uri="{FF2B5EF4-FFF2-40B4-BE49-F238E27FC236}">
                <a16:creationId xmlns:a16="http://schemas.microsoft.com/office/drawing/2014/main" id="{A5545A5C-181C-DF59-6262-F0A32B886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Calibri"/>
                <a:ea typeface="Calibri"/>
                <a:cs typeface="Calibri"/>
              </a:rPr>
              <a:t>Challenges </a:t>
            </a:r>
            <a:r>
              <a:rPr lang="de-DE" dirty="0" err="1">
                <a:latin typeface="Calibri"/>
                <a:ea typeface="Calibri"/>
                <a:cs typeface="Calibri"/>
              </a:rPr>
              <a:t>of</a:t>
            </a:r>
            <a:r>
              <a:rPr lang="de-DE" dirty="0">
                <a:latin typeface="Calibri"/>
                <a:ea typeface="Calibri"/>
                <a:cs typeface="Calibri"/>
              </a:rPr>
              <a:t> (</a:t>
            </a:r>
            <a:r>
              <a:rPr lang="de-DE" dirty="0" err="1">
                <a:latin typeface="Calibri"/>
                <a:ea typeface="Calibri"/>
                <a:cs typeface="Calibri"/>
              </a:rPr>
              <a:t>humanities</a:t>
            </a:r>
            <a:r>
              <a:rPr lang="de-DE" dirty="0">
                <a:latin typeface="Calibri"/>
                <a:ea typeface="Calibri"/>
                <a:cs typeface="Calibri"/>
              </a:rPr>
              <a:t>) </a:t>
            </a:r>
            <a:r>
              <a:rPr lang="de-DE" dirty="0" err="1">
                <a:latin typeface="Calibri"/>
                <a:ea typeface="Calibri"/>
                <a:cs typeface="Calibri"/>
              </a:rPr>
              <a:t>research</a:t>
            </a:r>
            <a:r>
              <a:rPr lang="de-DE" dirty="0">
                <a:latin typeface="Calibri"/>
                <a:ea typeface="Calibri"/>
                <a:cs typeface="Calibri"/>
              </a:rPr>
              <a:t> </a:t>
            </a:r>
            <a:r>
              <a:rPr lang="de-DE" dirty="0" err="1">
                <a:latin typeface="Calibri"/>
                <a:ea typeface="Calibri"/>
                <a:cs typeface="Calibri"/>
              </a:rPr>
              <a:t>data</a:t>
            </a:r>
            <a:endParaRPr lang="de-DE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85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1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539750" y="552450"/>
            <a:ext cx="11101387" cy="428625"/>
          </a:xfrm>
        </p:spPr>
        <p:txBody>
          <a:bodyPr/>
          <a:lstStyle/>
          <a:p>
            <a:pPr>
              <a:defRPr/>
            </a:pPr>
            <a:r>
              <a:rPr lang="en-GB" dirty="0">
                <a:latin typeface="Calibri"/>
                <a:ea typeface="Calibri"/>
                <a:cs typeface="Calibri"/>
              </a:rPr>
              <a:t>Linked</a:t>
            </a:r>
            <a:r>
              <a:rPr lang="de-DE" dirty="0">
                <a:latin typeface="Calibri"/>
                <a:ea typeface="Calibri"/>
                <a:cs typeface="Calibri"/>
              </a:rPr>
              <a:t> Open Data</a:t>
            </a:r>
            <a:endParaRPr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539750" y="981075"/>
            <a:ext cx="7296149" cy="317500"/>
          </a:xfrm>
        </p:spPr>
        <p:txBody>
          <a:bodyPr/>
          <a:lstStyle/>
          <a:p>
            <a:pPr>
              <a:defRPr/>
            </a:pPr>
            <a:endParaRPr dirty="0">
              <a:latin typeface="Calibri"/>
              <a:ea typeface="Calibri"/>
              <a:cs typeface="Calibri"/>
            </a:endParaRPr>
          </a:p>
        </p:txBody>
      </p:sp>
      <p:sp>
        <p:nvSpPr>
          <p:cNvPr id="9221" name="Fußzeilenplatzhalter 5"/>
          <p:cNvSpPr>
            <a:spLocks noGrp="1"/>
          </p:cNvSpPr>
          <p:nvPr>
            <p:ph type="ftr" sz="quarter" idx="14"/>
          </p:nvPr>
        </p:nvSpPr>
        <p:spPr bwMode="auto">
          <a:prstGeom prst="rect">
            <a:avLst/>
          </a:prstGeom>
          <a:noFill/>
        </p:spPr>
        <p:txBody>
          <a:bodyPr wrap="square" numCol="1" compatLnSpc="1">
            <a:prstTxWarp prst="textNoShape">
              <a:avLst/>
            </a:prstTxWarp>
          </a:bodyPr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Icons </a:t>
            </a:r>
            <a:r>
              <a:rPr lang="de-DE" sz="1400" dirty="0" err="1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by</a:t>
            </a:r>
            <a:r>
              <a:rPr lang="de-DE" sz="1400" dirty="0">
                <a:solidFill>
                  <a:srgbClr val="4D4D4D"/>
                </a:solidFill>
                <a:latin typeface="Calibri"/>
                <a:ea typeface="Calibri"/>
                <a:cs typeface="Calibri"/>
              </a:rPr>
              <a:t> flaticon.com</a:t>
            </a:r>
            <a:endParaRPr sz="1400" dirty="0">
              <a:solidFill>
                <a:srgbClr val="4D4D4D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222" name="Foliennummernplatzhalter 4"/>
          <p:cNvSpPr>
            <a:spLocks noGrp="1"/>
          </p:cNvSpPr>
          <p:nvPr>
            <p:ph type="sldNum" sz="quarter" idx="15"/>
          </p:nvPr>
        </p:nvSpPr>
        <p:spPr bwMode="auto">
          <a:prstGeom prst="rect">
            <a:avLst/>
          </a:prstGeom>
          <a:noFill/>
        </p:spPr>
        <p:txBody>
          <a:bodyPr/>
          <a:lstStyle>
            <a:lvl1pPr>
              <a:spcBef>
                <a:spcPts val="0"/>
              </a:spcBef>
              <a:buClr>
                <a:srgbClr val="C0372C"/>
              </a:buClr>
              <a:buSzPct val="90000"/>
              <a:buFont typeface="Wingdings"/>
              <a:buChar char="§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1pPr>
            <a:lvl2pPr marL="742950" indent="-285750">
              <a:spcBef>
                <a:spcPts val="0"/>
              </a:spcBef>
              <a:buClr>
                <a:srgbClr val="C0372C"/>
              </a:buClr>
              <a:buSzPct val="85000"/>
              <a:buFont typeface="Wingdings"/>
              <a:buChar char="§"/>
              <a:defRPr>
                <a:solidFill>
                  <a:schemeClr val="tx1"/>
                </a:solidFill>
                <a:latin typeface="CorpoS"/>
                <a:ea typeface="ヒラギノ角ゴ Pro W3"/>
              </a:defRPr>
            </a:lvl2pPr>
            <a:lvl3pPr marL="1143000" indent="-228600">
              <a:spcBef>
                <a:spcPts val="0"/>
              </a:spcBef>
              <a:buClr>
                <a:srgbClr val="C0372C"/>
              </a:buClr>
              <a:buSzPct val="100000"/>
              <a:buFont typeface="Wingdings"/>
              <a:buChar char="§"/>
              <a:defRPr sz="1400">
                <a:solidFill>
                  <a:schemeClr val="tx1"/>
                </a:solidFill>
                <a:latin typeface="CorpoS"/>
                <a:ea typeface="ヒラギノ角ゴ Pro W3"/>
              </a:defRPr>
            </a:lvl3pPr>
            <a:lvl4pPr marL="1600200" indent="-228600">
              <a:spcBef>
                <a:spcPts val="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4pPr>
            <a:lvl5pPr marL="2057400" indent="-228600">
              <a:spcBef>
                <a:spcPts val="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5pPr>
            <a:lvl6pPr marL="25146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6pPr>
            <a:lvl7pPr marL="29718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7pPr>
            <a:lvl8pPr marL="34290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8pPr>
            <a:lvl9pPr marL="3886200" indent="-228600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CorpoS"/>
                <a:ea typeface="ヒラギノ角ゴ Pro W3"/>
              </a:defRPr>
            </a:lvl9pPr>
          </a:lstStyle>
          <a:p>
            <a:pPr>
              <a:spcBef>
                <a:spcPts val="0"/>
              </a:spcBef>
              <a:buClrTx/>
              <a:buSzTx/>
              <a:buFontTx/>
              <a:buNone/>
              <a:defRPr/>
            </a:pPr>
            <a:fld id="{D3971C5C-8197-4114-9648-1C946128D7E9}" type="slidenum">
              <a:rPr lang="de-DE" sz="900">
                <a:solidFill>
                  <a:srgbClr val="C31924"/>
                </a:solidFill>
                <a:latin typeface="Calibri"/>
                <a:ea typeface="Calibri"/>
                <a:cs typeface="Calibri"/>
              </a:rPr>
              <a:t>5</a:t>
            </a:fld>
            <a:endParaRPr lang="de-DE" sz="900" dirty="0">
              <a:solidFill>
                <a:srgbClr val="C31924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0CFA260-F649-7F33-5CF8-F9A9B1263325}"/>
              </a:ext>
            </a:extLst>
          </p:cNvPr>
          <p:cNvGrpSpPr/>
          <p:nvPr/>
        </p:nvGrpSpPr>
        <p:grpSpPr>
          <a:xfrm>
            <a:off x="3385971" y="3628098"/>
            <a:ext cx="4594546" cy="2397544"/>
            <a:chOff x="3518155" y="3847526"/>
            <a:chExt cx="4594546" cy="2397544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9E1E5059-886C-7FC9-59AA-1764565D3E3C}"/>
                </a:ext>
              </a:extLst>
            </p:cNvPr>
            <p:cNvGrpSpPr/>
            <p:nvPr/>
          </p:nvGrpSpPr>
          <p:grpSpPr>
            <a:xfrm>
              <a:off x="6175966" y="4796100"/>
              <a:ext cx="540000" cy="540000"/>
              <a:chOff x="1475656" y="2060848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01055BE2-5169-F12A-8D1F-8BD672E12D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656" y="206084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31" name="Picture 8" descr="C:\Users\hohmann\Forschung\Vorträge\130508_münchen_dmb\pics\ereignis.png">
                <a:extLst>
                  <a:ext uri="{FF2B5EF4-FFF2-40B4-BE49-F238E27FC236}">
                    <a16:creationId xmlns:a16="http://schemas.microsoft.com/office/drawing/2014/main" id="{742269F2-D3BE-089D-F1EE-57B3EAC879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720" y="2150848"/>
                <a:ext cx="42387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494946A8-6049-F281-D086-45DEB8F00BFF}"/>
                </a:ext>
              </a:extLst>
            </p:cNvPr>
            <p:cNvGrpSpPr/>
            <p:nvPr/>
          </p:nvGrpSpPr>
          <p:grpSpPr>
            <a:xfrm>
              <a:off x="3518155" y="4796100"/>
              <a:ext cx="540000" cy="540000"/>
              <a:chOff x="1723536" y="3339000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768D855F-55F0-9A2E-4EC5-3D123A5F82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23536" y="3339000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9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0998D541-FD23-13EC-6F4F-96099DC01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7189" y="3429000"/>
                <a:ext cx="352693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3C4912C0-AF82-9388-CFB9-4A4282BBEAEA}"/>
                </a:ext>
              </a:extLst>
            </p:cNvPr>
            <p:cNvGrpSpPr/>
            <p:nvPr/>
          </p:nvGrpSpPr>
          <p:grpSpPr>
            <a:xfrm>
              <a:off x="7101864" y="5705070"/>
              <a:ext cx="540000" cy="540000"/>
              <a:chOff x="7098087" y="4342404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E6EA5D3A-1578-CE75-A289-B5C4840A91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98087" y="43424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7" name="Picture 10" descr="C:\Users\hohmann\Forschung\Vorträge\130508_münchen_dmb\pics\ort.png">
                <a:extLst>
                  <a:ext uri="{FF2B5EF4-FFF2-40B4-BE49-F238E27FC236}">
                    <a16:creationId xmlns:a16="http://schemas.microsoft.com/office/drawing/2014/main" id="{F8B16694-FD2F-E078-3766-0725238AA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5480" y="4432404"/>
                <a:ext cx="22521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C44203B-F42D-71AD-436D-07CD81C273F2}"/>
                </a:ext>
              </a:extLst>
            </p:cNvPr>
            <p:cNvGrpSpPr/>
            <p:nvPr/>
          </p:nvGrpSpPr>
          <p:grpSpPr>
            <a:xfrm>
              <a:off x="5056169" y="3847526"/>
              <a:ext cx="540000" cy="540000"/>
              <a:chOff x="6002395" y="4275104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BE16A666-62E9-21E6-9F61-51E404EBA5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5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7DD75226-D6E4-2C6B-85BF-EA0797C99C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BD89ECC0-86CA-E690-3637-76960814AE06}"/>
                </a:ext>
              </a:extLst>
            </p:cNvPr>
            <p:cNvGrpSpPr/>
            <p:nvPr/>
          </p:nvGrpSpPr>
          <p:grpSpPr>
            <a:xfrm>
              <a:off x="7572701" y="4796100"/>
              <a:ext cx="540000" cy="540000"/>
              <a:chOff x="3293888" y="2114028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7A55E346-F9CA-B6A8-37EB-F2E6A8FABD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93888" y="211402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3" name="Picture 12" descr="C:\Users\hohmann\Forschung\Vorträge\130508_münchen_dmb\pics\quelle.png">
                <a:extLst>
                  <a:ext uri="{FF2B5EF4-FFF2-40B4-BE49-F238E27FC236}">
                    <a16:creationId xmlns:a16="http://schemas.microsoft.com/office/drawing/2014/main" id="{D9E475B7-FA3F-FEFD-7CCD-0A42836956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390" y="2204028"/>
                <a:ext cx="360997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E521A17-B78C-14B7-0064-408C95C074C6}"/>
                </a:ext>
              </a:extLst>
            </p:cNvPr>
            <p:cNvGrpSpPr/>
            <p:nvPr/>
          </p:nvGrpSpPr>
          <p:grpSpPr>
            <a:xfrm>
              <a:off x="4987005" y="5705070"/>
              <a:ext cx="540000" cy="540000"/>
              <a:chOff x="2819228" y="3406300"/>
              <a:chExt cx="540000" cy="54000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7E22D228-0E48-81C2-BE76-AD5EC0E308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9228" y="3406300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21" name="Picture 13" descr="C:\Users\hohmann\Forschung\Vorträge\130508_münchen_dmb\pics\zeit.png">
                <a:extLst>
                  <a:ext uri="{FF2B5EF4-FFF2-40B4-BE49-F238E27FC236}">
                    <a16:creationId xmlns:a16="http://schemas.microsoft.com/office/drawing/2014/main" id="{5D633A03-8F24-9A81-8666-362B7D879F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8739" y="3496300"/>
                <a:ext cx="360977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558C5019-1D02-2864-CCA6-C393351372E5}"/>
                </a:ext>
              </a:extLst>
            </p:cNvPr>
            <p:cNvCxnSpPr>
              <a:stCxn id="30" idx="6"/>
              <a:endCxn id="22" idx="2"/>
            </p:cNvCxnSpPr>
            <p:nvPr/>
          </p:nvCxnSpPr>
          <p:spPr>
            <a:xfrm>
              <a:off x="6715966" y="5066100"/>
              <a:ext cx="856735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F3BDC75F-BC14-3C3C-0868-58EBDF8C9620}"/>
                </a:ext>
              </a:extLst>
            </p:cNvPr>
            <p:cNvCxnSpPr>
              <a:stCxn id="30" idx="2"/>
              <a:endCxn id="28" idx="6"/>
            </p:cNvCxnSpPr>
            <p:nvPr/>
          </p:nvCxnSpPr>
          <p:spPr>
            <a:xfrm flipH="1">
              <a:off x="4058155" y="5066100"/>
              <a:ext cx="2117811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F17896E-4F21-F266-19BA-057C3C52FA79}"/>
                </a:ext>
              </a:extLst>
            </p:cNvPr>
            <p:cNvCxnSpPr>
              <a:stCxn id="30" idx="3"/>
              <a:endCxn id="20" idx="7"/>
            </p:cNvCxnSpPr>
            <p:nvPr/>
          </p:nvCxnSpPr>
          <p:spPr>
            <a:xfrm flipH="1">
              <a:off x="5447924" y="5257019"/>
              <a:ext cx="807123" cy="52713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A9C950C7-35CF-9F28-307A-3C30D7D02862}"/>
                </a:ext>
              </a:extLst>
            </p:cNvPr>
            <p:cNvCxnSpPr>
              <a:stCxn id="30" idx="5"/>
              <a:endCxn id="26" idx="1"/>
            </p:cNvCxnSpPr>
            <p:nvPr/>
          </p:nvCxnSpPr>
          <p:spPr>
            <a:xfrm>
              <a:off x="6636885" y="5257019"/>
              <a:ext cx="544060" cy="52713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2D3494A-C302-1DE2-3E79-2CDE5414DF7C}"/>
                </a:ext>
              </a:extLst>
            </p:cNvPr>
            <p:cNvCxnSpPr>
              <a:stCxn id="30" idx="1"/>
              <a:endCxn id="24" idx="5"/>
            </p:cNvCxnSpPr>
            <p:nvPr/>
          </p:nvCxnSpPr>
          <p:spPr>
            <a:xfrm flipH="1" flipV="1">
              <a:off x="5517088" y="4308445"/>
              <a:ext cx="737959" cy="56673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AB062D16-55EB-96E9-4E6E-967006900470}"/>
                </a:ext>
              </a:extLst>
            </p:cNvPr>
            <p:cNvCxnSpPr>
              <a:stCxn id="28" idx="7"/>
              <a:endCxn id="24" idx="3"/>
            </p:cNvCxnSpPr>
            <p:nvPr/>
          </p:nvCxnSpPr>
          <p:spPr>
            <a:xfrm flipV="1">
              <a:off x="3979074" y="4308445"/>
              <a:ext cx="1156176" cy="56673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E31EE6B-B799-9882-0E31-9E3173F05971}"/>
              </a:ext>
            </a:extLst>
          </p:cNvPr>
          <p:cNvGrpSpPr/>
          <p:nvPr/>
        </p:nvGrpSpPr>
        <p:grpSpPr>
          <a:xfrm>
            <a:off x="335360" y="1580707"/>
            <a:ext cx="3571887" cy="2849863"/>
            <a:chOff x="467544" y="1800135"/>
            <a:chExt cx="3571887" cy="2849863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75060791-4161-D943-8D73-C296E4431DF1}"/>
                </a:ext>
              </a:extLst>
            </p:cNvPr>
            <p:cNvGrpSpPr/>
            <p:nvPr/>
          </p:nvGrpSpPr>
          <p:grpSpPr>
            <a:xfrm>
              <a:off x="1612283" y="2941732"/>
              <a:ext cx="540000" cy="540000"/>
              <a:chOff x="1475656" y="2060848"/>
              <a:chExt cx="540000" cy="54000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56474E64-EFB6-A1DC-4BDD-0CD316FF41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656" y="206084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54" name="Picture 8" descr="C:\Users\hohmann\Forschung\Vorträge\130508_münchen_dmb\pics\ereignis.png">
                <a:extLst>
                  <a:ext uri="{FF2B5EF4-FFF2-40B4-BE49-F238E27FC236}">
                    <a16:creationId xmlns:a16="http://schemas.microsoft.com/office/drawing/2014/main" id="{E100980C-C5C2-7E20-A189-CD3D67C3C2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720" y="2150848"/>
                <a:ext cx="42387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4C28C51B-001F-1BB3-EDA8-948502CF52C0}"/>
                </a:ext>
              </a:extLst>
            </p:cNvPr>
            <p:cNvGrpSpPr/>
            <p:nvPr/>
          </p:nvGrpSpPr>
          <p:grpSpPr>
            <a:xfrm>
              <a:off x="3499431" y="2940052"/>
              <a:ext cx="540000" cy="540000"/>
              <a:chOff x="3499431" y="2940052"/>
              <a:chExt cx="540000" cy="540000"/>
            </a:xfrm>
          </p:grpSpPr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1CD87F1D-01D8-9821-933E-6980539C18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9431" y="2940052"/>
                <a:ext cx="540000" cy="54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52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17F818E6-12AA-D41A-3BD5-D9F0046347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084" y="3030052"/>
                <a:ext cx="352693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</p:pic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1D18096F-94C9-EC4C-315B-25F183909FEA}"/>
                </a:ext>
              </a:extLst>
            </p:cNvPr>
            <p:cNvGrpSpPr/>
            <p:nvPr/>
          </p:nvGrpSpPr>
          <p:grpSpPr>
            <a:xfrm>
              <a:off x="1612087" y="1800135"/>
              <a:ext cx="540000" cy="540000"/>
              <a:chOff x="3293888" y="2114028"/>
              <a:chExt cx="540000" cy="540000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F38D483D-C6B2-81D7-ADAF-AD1C43F089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93888" y="211402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50" name="Picture 12" descr="C:\Users\hohmann\Forschung\Vorträge\130508_münchen_dmb\pics\quelle.png">
                <a:extLst>
                  <a:ext uri="{FF2B5EF4-FFF2-40B4-BE49-F238E27FC236}">
                    <a16:creationId xmlns:a16="http://schemas.microsoft.com/office/drawing/2014/main" id="{388A479D-5831-BCBC-D979-696915709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3390" y="2204028"/>
                <a:ext cx="360997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5D2AB306-3380-0CDC-9D9B-F3621C099FD2}"/>
                </a:ext>
              </a:extLst>
            </p:cNvPr>
            <p:cNvCxnSpPr>
              <a:stCxn id="53" idx="0"/>
              <a:endCxn id="49" idx="4"/>
            </p:cNvCxnSpPr>
            <p:nvPr/>
          </p:nvCxnSpPr>
          <p:spPr>
            <a:xfrm flipH="1" flipV="1">
              <a:off x="1882087" y="2340135"/>
              <a:ext cx="196" cy="601597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36A08A1-FDD6-9712-6F8A-10605C273A81}"/>
                </a:ext>
              </a:extLst>
            </p:cNvPr>
            <p:cNvCxnSpPr>
              <a:stCxn id="53" idx="6"/>
              <a:endCxn id="51" idx="2"/>
            </p:cNvCxnSpPr>
            <p:nvPr/>
          </p:nvCxnSpPr>
          <p:spPr>
            <a:xfrm flipV="1">
              <a:off x="2152283" y="3210052"/>
              <a:ext cx="1347148" cy="168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32A216FF-649E-2E16-2476-744BB006FCC8}"/>
                </a:ext>
              </a:extLst>
            </p:cNvPr>
            <p:cNvCxnSpPr>
              <a:stCxn id="53" idx="2"/>
              <a:endCxn id="45" idx="6"/>
            </p:cNvCxnSpPr>
            <p:nvPr/>
          </p:nvCxnSpPr>
          <p:spPr>
            <a:xfrm flipH="1">
              <a:off x="1007544" y="3211732"/>
              <a:ext cx="604739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B5B98374-E837-3AFB-3FA4-4698616E998E}"/>
                </a:ext>
              </a:extLst>
            </p:cNvPr>
            <p:cNvCxnSpPr>
              <a:stCxn id="53" idx="4"/>
              <a:endCxn id="47" idx="0"/>
            </p:cNvCxnSpPr>
            <p:nvPr/>
          </p:nvCxnSpPr>
          <p:spPr>
            <a:xfrm flipH="1">
              <a:off x="1882087" y="3481732"/>
              <a:ext cx="196" cy="62826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5A1C81F5-80CC-F08D-3F62-14ABEA5C7A0B}"/>
                </a:ext>
              </a:extLst>
            </p:cNvPr>
            <p:cNvCxnSpPr>
              <a:stCxn id="49" idx="5"/>
              <a:endCxn id="51" idx="1"/>
            </p:cNvCxnSpPr>
            <p:nvPr/>
          </p:nvCxnSpPr>
          <p:spPr>
            <a:xfrm>
              <a:off x="2073006" y="2261054"/>
              <a:ext cx="1505506" cy="758079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668F556B-A4A9-ED6F-953F-6AE6DCAE1E05}"/>
                </a:ext>
              </a:extLst>
            </p:cNvPr>
            <p:cNvGrpSpPr/>
            <p:nvPr/>
          </p:nvGrpSpPr>
          <p:grpSpPr>
            <a:xfrm>
              <a:off x="1612087" y="4109998"/>
              <a:ext cx="540000" cy="540000"/>
              <a:chOff x="3499431" y="2940052"/>
              <a:chExt cx="540000" cy="540000"/>
            </a:xfrm>
          </p:grpSpPr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F6C079F0-01BA-EACF-2A2E-263BDFFB4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9431" y="2940052"/>
                <a:ext cx="540000" cy="54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48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6274AD35-8ADE-CE39-5EE8-48E5204DC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084" y="3030052"/>
                <a:ext cx="352693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2D8AA2E-4D8E-78D2-9A7D-AAA55CD0A5C5}"/>
                </a:ext>
              </a:extLst>
            </p:cNvPr>
            <p:cNvGrpSpPr/>
            <p:nvPr/>
          </p:nvGrpSpPr>
          <p:grpSpPr>
            <a:xfrm>
              <a:off x="467544" y="2941732"/>
              <a:ext cx="540000" cy="540000"/>
              <a:chOff x="3499431" y="2940052"/>
              <a:chExt cx="540000" cy="540000"/>
            </a:xfrm>
          </p:grpSpPr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0C052330-73D2-730F-4E6D-49D03E88DD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99431" y="2940052"/>
                <a:ext cx="540000" cy="54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46" name="Picture 9" descr="C:\Users\hohmann\Forschung\Vorträge\130508_münchen_dmb\pics\objekt.png">
                <a:extLst>
                  <a:ext uri="{FF2B5EF4-FFF2-40B4-BE49-F238E27FC236}">
                    <a16:creationId xmlns:a16="http://schemas.microsoft.com/office/drawing/2014/main" id="{B2F596F1-01E5-8BC6-9B2B-3FB6921F46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3084" y="3030052"/>
                <a:ext cx="352693" cy="360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</p:pic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18F73984-EA25-141C-B624-914129051165}"/>
                </a:ext>
              </a:extLst>
            </p:cNvPr>
            <p:cNvCxnSpPr>
              <a:stCxn id="51" idx="3"/>
              <a:endCxn id="47" idx="7"/>
            </p:cNvCxnSpPr>
            <p:nvPr/>
          </p:nvCxnSpPr>
          <p:spPr>
            <a:xfrm flipH="1">
              <a:off x="2073006" y="3400971"/>
              <a:ext cx="1505506" cy="78810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6211D638-FA2F-8B3D-6724-BEB99416D85B}"/>
                </a:ext>
              </a:extLst>
            </p:cNvPr>
            <p:cNvCxnSpPr>
              <a:stCxn id="47" idx="1"/>
              <a:endCxn id="45" idx="5"/>
            </p:cNvCxnSpPr>
            <p:nvPr/>
          </p:nvCxnSpPr>
          <p:spPr>
            <a:xfrm flipH="1" flipV="1">
              <a:off x="928463" y="3402651"/>
              <a:ext cx="762705" cy="786428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F1534138-4DDE-6E9F-2017-D64F8EE6F3FC}"/>
              </a:ext>
            </a:extLst>
          </p:cNvPr>
          <p:cNvGrpSpPr/>
          <p:nvPr/>
        </p:nvGrpSpPr>
        <p:grpSpPr>
          <a:xfrm>
            <a:off x="4923985" y="462936"/>
            <a:ext cx="3056532" cy="1652780"/>
            <a:chOff x="5056169" y="1200156"/>
            <a:chExt cx="3056532" cy="1652780"/>
          </a:xfrm>
        </p:grpSpPr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04C2371F-4C4D-3409-D44B-8B0B7D546E7F}"/>
                </a:ext>
              </a:extLst>
            </p:cNvPr>
            <p:cNvGrpSpPr/>
            <p:nvPr/>
          </p:nvGrpSpPr>
          <p:grpSpPr>
            <a:xfrm>
              <a:off x="5056169" y="2312936"/>
              <a:ext cx="540000" cy="540000"/>
              <a:chOff x="6002395" y="4275104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C52CB7D1-62E5-58A0-79B9-415C22A2AC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72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0515B4A3-C1C0-8288-5907-D35DF9BFDE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EF75CC9-BF45-577D-ADC3-C0C120B92B6F}"/>
                </a:ext>
              </a:extLst>
            </p:cNvPr>
            <p:cNvCxnSpPr>
              <a:stCxn id="65" idx="4"/>
              <a:endCxn id="67" idx="0"/>
            </p:cNvCxnSpPr>
            <p:nvPr/>
          </p:nvCxnSpPr>
          <p:spPr>
            <a:xfrm flipH="1">
              <a:off x="7842509" y="1740156"/>
              <a:ext cx="192" cy="57278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73A3314F-1346-2EE1-81A0-E9522F657B98}"/>
                </a:ext>
              </a:extLst>
            </p:cNvPr>
            <p:cNvCxnSpPr>
              <a:stCxn id="67" idx="1"/>
              <a:endCxn id="69" idx="5"/>
            </p:cNvCxnSpPr>
            <p:nvPr/>
          </p:nvCxnSpPr>
          <p:spPr>
            <a:xfrm flipH="1" flipV="1">
              <a:off x="6636885" y="1661075"/>
              <a:ext cx="1014705" cy="7309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839C528B-B74B-A777-8809-1CC96A848191}"/>
                </a:ext>
              </a:extLst>
            </p:cNvPr>
            <p:cNvCxnSpPr>
              <a:stCxn id="65" idx="2"/>
              <a:endCxn id="69" idx="6"/>
            </p:cNvCxnSpPr>
            <p:nvPr/>
          </p:nvCxnSpPr>
          <p:spPr>
            <a:xfrm flipH="1">
              <a:off x="6715966" y="1470156"/>
              <a:ext cx="856735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A1F363B0-B572-84D2-7E3B-4926D88A5D72}"/>
                </a:ext>
              </a:extLst>
            </p:cNvPr>
            <p:cNvGrpSpPr/>
            <p:nvPr/>
          </p:nvGrpSpPr>
          <p:grpSpPr>
            <a:xfrm>
              <a:off x="6175966" y="1200156"/>
              <a:ext cx="540000" cy="540000"/>
              <a:chOff x="6002395" y="4275104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2E0EACA9-77D9-E979-69B8-42F6C01495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70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567E996E-70C8-DDED-1909-DD0626C537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9B9D813B-BCDE-51BB-F7A1-098C5D96B966}"/>
                </a:ext>
              </a:extLst>
            </p:cNvPr>
            <p:cNvCxnSpPr>
              <a:stCxn id="69" idx="3"/>
              <a:endCxn id="71" idx="7"/>
            </p:cNvCxnSpPr>
            <p:nvPr/>
          </p:nvCxnSpPr>
          <p:spPr>
            <a:xfrm flipH="1">
              <a:off x="5517088" y="1661075"/>
              <a:ext cx="737959" cy="73094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44B9E3ED-D1C4-92A9-2F48-101A2BAAFACD}"/>
                </a:ext>
              </a:extLst>
            </p:cNvPr>
            <p:cNvCxnSpPr>
              <a:stCxn id="67" idx="2"/>
              <a:endCxn id="71" idx="6"/>
            </p:cNvCxnSpPr>
            <p:nvPr/>
          </p:nvCxnSpPr>
          <p:spPr>
            <a:xfrm flipH="1">
              <a:off x="5596169" y="2582936"/>
              <a:ext cx="197634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A12C91DC-F8D0-902B-8579-C464417B4252}"/>
                </a:ext>
              </a:extLst>
            </p:cNvPr>
            <p:cNvGrpSpPr/>
            <p:nvPr/>
          </p:nvGrpSpPr>
          <p:grpSpPr>
            <a:xfrm>
              <a:off x="7572509" y="2312936"/>
              <a:ext cx="540000" cy="540000"/>
              <a:chOff x="1475656" y="2060848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87F41164-1112-96D2-00C3-C8277D6A84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5656" y="2060848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68" name="Picture 8" descr="C:\Users\hohmann\Forschung\Vorträge\130508_münchen_dmb\pics\ereignis.png">
                <a:extLst>
                  <a:ext uri="{FF2B5EF4-FFF2-40B4-BE49-F238E27FC236}">
                    <a16:creationId xmlns:a16="http://schemas.microsoft.com/office/drawing/2014/main" id="{3B47AD03-363F-1C98-2719-DCACD9390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720" y="2150848"/>
                <a:ext cx="423871" cy="360000"/>
              </a:xfrm>
              <a:prstGeom prst="rect">
                <a:avLst/>
              </a:prstGeom>
              <a:grpFill/>
            </p:spPr>
          </p:pic>
        </p:grpSp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DE9E493B-3BD2-F942-5E5B-ABADBCDA1827}"/>
                </a:ext>
              </a:extLst>
            </p:cNvPr>
            <p:cNvGrpSpPr/>
            <p:nvPr/>
          </p:nvGrpSpPr>
          <p:grpSpPr>
            <a:xfrm>
              <a:off x="7572701" y="1200156"/>
              <a:ext cx="540000" cy="540000"/>
              <a:chOff x="6002395" y="4275104"/>
              <a:chExt cx="540000" cy="540000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5E690182-B75B-7795-D97E-A5619D14B0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02395" y="4275104"/>
                <a:ext cx="540000" cy="540000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/>
                  <a:ea typeface="Calibri"/>
                  <a:cs typeface="Calibri"/>
                </a:endParaRPr>
              </a:p>
            </p:txBody>
          </p:sp>
          <p:pic>
            <p:nvPicPr>
              <p:cNvPr id="66" name="Picture 11" descr="C:\Users\hohmann\Forschung\Vorträge\130508_münchen_dmb\pics\person.png">
                <a:extLst>
                  <a:ext uri="{FF2B5EF4-FFF2-40B4-BE49-F238E27FC236}">
                    <a16:creationId xmlns:a16="http://schemas.microsoft.com/office/drawing/2014/main" id="{3DC5541C-E3E9-22C9-F845-ECDBB652D9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8" y="4365104"/>
                <a:ext cx="376454" cy="360000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4A108994-9164-E71F-A0B5-A2C5CF6B9CC5}"/>
              </a:ext>
            </a:extLst>
          </p:cNvPr>
          <p:cNvGrpSpPr/>
          <p:nvPr/>
        </p:nvGrpSpPr>
        <p:grpSpPr>
          <a:xfrm>
            <a:off x="4923985" y="2750572"/>
            <a:ext cx="540000" cy="540000"/>
            <a:chOff x="5056169" y="2970000"/>
            <a:chExt cx="540000" cy="540000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9198F3A8-145C-7E12-3FB2-82CFA9A680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6169" y="2970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glow rad="3175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75" name="Picture 11" descr="C:\Users\hohmann\Forschung\Vorträge\130508_münchen_dmb\pics\person.png">
              <a:extLst>
                <a:ext uri="{FF2B5EF4-FFF2-40B4-BE49-F238E27FC236}">
                  <a16:creationId xmlns:a16="http://schemas.microsoft.com/office/drawing/2014/main" id="{1665F4CF-EC8C-7932-5A1A-7383F117B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942" y="3060000"/>
              <a:ext cx="376454" cy="36000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8A8D9F4B-4371-5A9C-41EE-D7C9BEDBED0C}"/>
              </a:ext>
            </a:extLst>
          </p:cNvPr>
          <p:cNvGrpSpPr/>
          <p:nvPr/>
        </p:nvGrpSpPr>
        <p:grpSpPr>
          <a:xfrm>
            <a:off x="3367016" y="3704572"/>
            <a:ext cx="540000" cy="540000"/>
            <a:chOff x="3518154" y="3919079"/>
            <a:chExt cx="540000" cy="540000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063DDF6D-408D-087D-D423-29DAD2ACE2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154" y="3919079"/>
              <a:ext cx="540000" cy="5400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glow rad="317500">
                <a:srgbClr val="FFFF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libri"/>
                <a:ea typeface="Calibri"/>
                <a:cs typeface="Calibri"/>
              </a:endParaRPr>
            </a:p>
          </p:txBody>
        </p:sp>
        <p:pic>
          <p:nvPicPr>
            <p:cNvPr id="78" name="Picture 9" descr="C:\Users\hohmann\Forschung\Vorträge\130508_münchen_dmb\pics\objekt.png">
              <a:extLst>
                <a:ext uri="{FF2B5EF4-FFF2-40B4-BE49-F238E27FC236}">
                  <a16:creationId xmlns:a16="http://schemas.microsoft.com/office/drawing/2014/main" id="{BD95D947-A404-A341-B592-2379185951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807" y="4009079"/>
              <a:ext cx="352693" cy="360000"/>
            </a:xfrm>
            <a:prstGeom prst="rect">
              <a:avLst/>
            </a:prstGeom>
            <a:noFill/>
          </p:spPr>
        </p:pic>
      </p:grp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ABCBD3B6-A895-8BEB-1733-3A7B4397ABB5}"/>
              </a:ext>
            </a:extLst>
          </p:cNvPr>
          <p:cNvSpPr/>
          <p:nvPr/>
        </p:nvSpPr>
        <p:spPr>
          <a:xfrm>
            <a:off x="8440638" y="1250728"/>
            <a:ext cx="4369823" cy="4313995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/>
              <a:ea typeface="Calibri"/>
              <a:cs typeface="Calibri"/>
            </a:endParaRPr>
          </a:p>
        </p:txBody>
      </p: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E91CC23B-5C37-FDAF-C923-D4D0AF7728B8}"/>
              </a:ext>
            </a:extLst>
          </p:cNvPr>
          <p:cNvGrpSpPr/>
          <p:nvPr/>
        </p:nvGrpSpPr>
        <p:grpSpPr>
          <a:xfrm>
            <a:off x="9069368" y="1471117"/>
            <a:ext cx="3384800" cy="540000"/>
            <a:chOff x="8297252" y="1525436"/>
            <a:chExt cx="3384800" cy="54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2AAA66D-63FD-4E26-648D-39E91DB95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18E7972A-2615-DAD4-3E5A-7CEC5288FF09}"/>
                </a:ext>
              </a:extLst>
            </p:cNvPr>
            <p:cNvSpPr txBox="1"/>
            <p:nvPr/>
          </p:nvSpPr>
          <p:spPr>
            <a:xfrm>
              <a:off x="8837252" y="1564603"/>
              <a:ext cx="28448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 err="1">
                  <a:latin typeface="Calibri"/>
                  <a:ea typeface="Calibri"/>
                  <a:cs typeface="Calibri"/>
                </a:rPr>
                <a:t>Referencable</a:t>
              </a:r>
              <a:endParaRPr lang="de-DE" dirty="0" err="1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CC49BF4E-0CB7-D310-8423-2886BF91106A}"/>
              </a:ext>
            </a:extLst>
          </p:cNvPr>
          <p:cNvGrpSpPr/>
          <p:nvPr/>
        </p:nvGrpSpPr>
        <p:grpSpPr>
          <a:xfrm>
            <a:off x="9069368" y="2587454"/>
            <a:ext cx="3384800" cy="870164"/>
            <a:chOff x="8297252" y="1525436"/>
            <a:chExt cx="3384800" cy="870164"/>
          </a:xfrm>
        </p:grpSpPr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A6646437-3520-410E-DE40-784BFC216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7342B252-B686-066D-0153-4BCB1DC94CFB}"/>
                </a:ext>
              </a:extLst>
            </p:cNvPr>
            <p:cNvSpPr txBox="1"/>
            <p:nvPr/>
          </p:nvSpPr>
          <p:spPr>
            <a:xfrm>
              <a:off x="8837252" y="1564603"/>
              <a:ext cx="284480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>
                  <a:latin typeface="Calibri"/>
                  <a:ea typeface="Calibri"/>
                  <a:cs typeface="Calibri"/>
                </a:rPr>
                <a:t>Distinguishable &amp; assignable</a:t>
              </a:r>
              <a:endParaRPr lang="de-DE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8FAF71EE-2DC9-947B-91F4-861BE1193525}"/>
              </a:ext>
            </a:extLst>
          </p:cNvPr>
          <p:cNvGrpSpPr/>
          <p:nvPr/>
        </p:nvGrpSpPr>
        <p:grpSpPr>
          <a:xfrm>
            <a:off x="9069368" y="3703791"/>
            <a:ext cx="3384800" cy="540000"/>
            <a:chOff x="8297252" y="1525436"/>
            <a:chExt cx="3384800" cy="540000"/>
          </a:xfrm>
        </p:grpSpPr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458A1925-CE79-44A2-B282-1E90E36A0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B33B333D-9256-0DD4-61D6-1004DBF80DAF}"/>
                </a:ext>
              </a:extLst>
            </p:cNvPr>
            <p:cNvSpPr txBox="1"/>
            <p:nvPr/>
          </p:nvSpPr>
          <p:spPr>
            <a:xfrm>
              <a:off x="8837252" y="1564603"/>
              <a:ext cx="28448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>
                  <a:latin typeface="Calibri"/>
                  <a:ea typeface="Calibri"/>
                  <a:cs typeface="Calibri"/>
                </a:rPr>
                <a:t>Standardised</a:t>
              </a:r>
              <a:endParaRPr lang="de-DE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5A1D70E1-F6E7-F2B0-4B1B-7D4FDC54238C}"/>
              </a:ext>
            </a:extLst>
          </p:cNvPr>
          <p:cNvGrpSpPr/>
          <p:nvPr/>
        </p:nvGrpSpPr>
        <p:grpSpPr>
          <a:xfrm>
            <a:off x="9069368" y="4674630"/>
            <a:ext cx="3384800" cy="830997"/>
            <a:chOff x="8297252" y="1379937"/>
            <a:chExt cx="3384800" cy="830997"/>
          </a:xfrm>
        </p:grpSpPr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3EF13ADF-5FFE-910B-F15E-EF6B5E04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97252" y="1525436"/>
              <a:ext cx="540000" cy="540000"/>
            </a:xfrm>
            <a:prstGeom prst="rect">
              <a:avLst/>
            </a:prstGeom>
          </p:spPr>
        </p:pic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3D95B769-DA92-09C0-C766-C842A9B21811}"/>
                </a:ext>
              </a:extLst>
            </p:cNvPr>
            <p:cNvSpPr txBox="1"/>
            <p:nvPr/>
          </p:nvSpPr>
          <p:spPr>
            <a:xfrm>
              <a:off x="8837252" y="1379937"/>
              <a:ext cx="2844800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2400" dirty="0">
                  <a:latin typeface="Calibri"/>
                  <a:ea typeface="Calibri"/>
                  <a:cs typeface="Calibri"/>
                </a:rPr>
                <a:t>Accessible &amp; retrievable</a:t>
              </a:r>
              <a:endParaRPr lang="de-DE" dirty="0"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35EEFE4-102C-2DE5-158D-E42C9E63EC9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9850">
            <a:off x="8631180" y="2997233"/>
            <a:ext cx="3298691" cy="1119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9105" y="2426633"/>
            <a:ext cx="1080000" cy="1080000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9216" name="Grafik 92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992" y="1316812"/>
            <a:ext cx="1080000" cy="1080000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9217" name="Grafik 921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3" r="10233"/>
          <a:stretch/>
        </p:blipFill>
        <p:spPr>
          <a:xfrm>
            <a:off x="5820517" y="4312604"/>
            <a:ext cx="1080000" cy="1080000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graphicFrame>
        <p:nvGraphicFramePr>
          <p:cNvPr id="9219" name="Tabelle 9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46419"/>
              </p:ext>
            </p:extLst>
          </p:nvPr>
        </p:nvGraphicFramePr>
        <p:xfrm>
          <a:off x="539750" y="3757136"/>
          <a:ext cx="3151897" cy="320040"/>
        </p:xfrm>
        <a:graphic>
          <a:graphicData uri="http://schemas.openxmlformats.org/drawingml/2006/table">
            <a:tbl>
              <a:tblPr/>
              <a:tblGrid>
                <a:gridCol w="787974">
                  <a:extLst>
                    <a:ext uri="{9D8B030D-6E8A-4147-A177-3AD203B41FA5}">
                      <a16:colId xmlns:a16="http://schemas.microsoft.com/office/drawing/2014/main" val="3121681367"/>
                    </a:ext>
                  </a:extLst>
                </a:gridCol>
                <a:gridCol w="2363923">
                  <a:extLst>
                    <a:ext uri="{9D8B030D-6E8A-4147-A177-3AD203B41FA5}">
                      <a16:colId xmlns:a16="http://schemas.microsoft.com/office/drawing/2014/main" val="480417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51231"/>
                  </a:ext>
                </a:extLst>
              </a:tr>
            </a:tbl>
          </a:graphicData>
        </a:graphic>
      </p:graphicFrame>
      <p:sp>
        <p:nvSpPr>
          <p:cNvPr id="9220" name="Abgerundetes Rechteck 9219"/>
          <p:cNvSpPr/>
          <p:nvPr/>
        </p:nvSpPr>
        <p:spPr>
          <a:xfrm>
            <a:off x="2413506" y="1468305"/>
            <a:ext cx="4982454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de-DE" dirty="0">
                <a:latin typeface="Calibri"/>
              </a:rPr>
              <a:t>https://barcamp.wisski.cloud/contents/118573349</a:t>
            </a:r>
          </a:p>
        </p:txBody>
      </p:sp>
      <p:graphicFrame>
        <p:nvGraphicFramePr>
          <p:cNvPr id="9223" name="Tabelle 92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942154"/>
              </p:ext>
            </p:extLst>
          </p:nvPr>
        </p:nvGraphicFramePr>
        <p:xfrm>
          <a:off x="1992080" y="4269439"/>
          <a:ext cx="3694185" cy="20878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45227">
                  <a:extLst>
                    <a:ext uri="{9D8B030D-6E8A-4147-A177-3AD203B41FA5}">
                      <a16:colId xmlns:a16="http://schemas.microsoft.com/office/drawing/2014/main" val="2191212489"/>
                    </a:ext>
                  </a:extLst>
                </a:gridCol>
                <a:gridCol w="2348958">
                  <a:extLst>
                    <a:ext uri="{9D8B030D-6E8A-4147-A177-3AD203B41FA5}">
                      <a16:colId xmlns:a16="http://schemas.microsoft.com/office/drawing/2014/main" val="3006950535"/>
                    </a:ext>
                  </a:extLst>
                </a:gridCol>
              </a:tblGrid>
              <a:tr h="177404">
                <a:tc>
                  <a:txBody>
                    <a:bodyPr/>
                    <a:lstStyle/>
                    <a:p>
                      <a:r>
                        <a:rPr lang="de-DE" sz="1600" dirty="0" err="1"/>
                        <a:t>Manufacturer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NEC (Japan)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246458"/>
                  </a:ext>
                </a:extLst>
              </a:tr>
              <a:tr h="177404">
                <a:tc>
                  <a:txBody>
                    <a:bodyPr/>
                    <a:lstStyle/>
                    <a:p>
                      <a:r>
                        <a:rPr lang="de-DE" sz="1600" dirty="0"/>
                        <a:t>Lifetime 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1987-1994</a:t>
                      </a: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408829"/>
                  </a:ext>
                </a:extLst>
              </a:tr>
              <a:tr h="6006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600" dirty="0"/>
                        <a:t>Components</a:t>
                      </a:r>
                      <a:endParaRPr lang="de-DE" dirty="0"/>
                    </a:p>
                  </a:txBody>
                  <a:tcPr marL="22860" marR="22860" marT="22860" marB="2286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CPU: </a:t>
                      </a:r>
                      <a:r>
                        <a:rPr lang="sv-S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7,16 MHz Hudson Soft HuC6280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Memory: 8Bit RAM</a:t>
                      </a: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Graphics: HuC6270 VDC </a:t>
                      </a: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Sound: </a:t>
                      </a:r>
                      <a:r>
                        <a:rPr lang="sv-SE" sz="1600" dirty="0">
                          <a:solidFill>
                            <a:schemeClr val="tx1"/>
                          </a:solidFill>
                          <a:latin typeface="CorpoSDem" pitchFamily="2" charset="0"/>
                        </a:rPr>
                        <a:t>5-10 Bit Hudson Soft HuC6280</a:t>
                      </a:r>
                      <a:endParaRPr lang="de-DE" sz="1600" dirty="0">
                        <a:solidFill>
                          <a:schemeClr val="tx1"/>
                        </a:solidFill>
                        <a:latin typeface="CorpoSDem" pitchFamily="2" charset="0"/>
                      </a:endParaRPr>
                    </a:p>
                  </a:txBody>
                  <a:tcPr marL="22860" marR="22860" marT="22860" marB="2286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839139"/>
                  </a:ext>
                </a:extLst>
              </a:tr>
            </a:tbl>
          </a:graphicData>
        </a:graphic>
      </p:graphicFrame>
      <p:sp>
        <p:nvSpPr>
          <p:cNvPr id="101" name="Abgerundetes Rechteck 100"/>
          <p:cNvSpPr/>
          <p:nvPr/>
        </p:nvSpPr>
        <p:spPr bwMode="auto">
          <a:xfrm>
            <a:off x="908651" y="2787678"/>
            <a:ext cx="1637604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de-DE" dirty="0">
                <a:latin typeface="Calibri"/>
              </a:rPr>
              <a:t>TurboGrafx-16</a:t>
            </a:r>
          </a:p>
        </p:txBody>
      </p:sp>
      <p:sp>
        <p:nvSpPr>
          <p:cNvPr id="103" name="Abgerundetes Rechteck 102"/>
          <p:cNvSpPr/>
          <p:nvPr/>
        </p:nvSpPr>
        <p:spPr bwMode="auto">
          <a:xfrm>
            <a:off x="6014945" y="2835662"/>
            <a:ext cx="1735645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r>
              <a:rPr lang="de-DE" dirty="0">
                <a:latin typeface="Calibri"/>
              </a:rPr>
              <a:t>SPARQL, REST…</a:t>
            </a:r>
          </a:p>
        </p:txBody>
      </p:sp>
    </p:spTree>
    <p:extLst>
      <p:ext uri="{BB962C8B-B14F-4D97-AF65-F5344CB8AC3E}">
        <p14:creationId xmlns:p14="http://schemas.microsoft.com/office/powerpoint/2010/main" val="38225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0026 0.171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4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00026 0.1719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00013 0.14422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19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0066 -0.1268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634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-0.16181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0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00013 0.146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9220" grpId="0" animBg="1"/>
      <p:bldP spid="101" grpId="0" animBg="1"/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Titel 81">
            <a:extLst>
              <a:ext uri="{FF2B5EF4-FFF2-40B4-BE49-F238E27FC236}">
                <a16:creationId xmlns:a16="http://schemas.microsoft.com/office/drawing/2014/main" id="{B59BE407-1AD6-E7A0-911D-C569A802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Relational Data Models</a:t>
            </a:r>
          </a:p>
        </p:txBody>
      </p:sp>
      <p:graphicFrame>
        <p:nvGraphicFramePr>
          <p:cNvPr id="92" name="Tabelle 91">
            <a:extLst>
              <a:ext uri="{FF2B5EF4-FFF2-40B4-BE49-F238E27FC236}">
                <a16:creationId xmlns:a16="http://schemas.microsoft.com/office/drawing/2014/main" id="{26B181B0-DF9C-592F-DC26-86BEE7C6D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57730"/>
              </p:ext>
            </p:extLst>
          </p:nvPr>
        </p:nvGraphicFramePr>
        <p:xfrm>
          <a:off x="3475385" y="2170176"/>
          <a:ext cx="5297424" cy="3767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5808">
                  <a:extLst>
                    <a:ext uri="{9D8B030D-6E8A-4147-A177-3AD203B41FA5}">
                      <a16:colId xmlns:a16="http://schemas.microsoft.com/office/drawing/2014/main" val="3229707645"/>
                    </a:ext>
                  </a:extLst>
                </a:gridCol>
                <a:gridCol w="1765808">
                  <a:extLst>
                    <a:ext uri="{9D8B030D-6E8A-4147-A177-3AD203B41FA5}">
                      <a16:colId xmlns:a16="http://schemas.microsoft.com/office/drawing/2014/main" val="3647181441"/>
                    </a:ext>
                  </a:extLst>
                </a:gridCol>
                <a:gridCol w="1765808">
                  <a:extLst>
                    <a:ext uri="{9D8B030D-6E8A-4147-A177-3AD203B41FA5}">
                      <a16:colId xmlns:a16="http://schemas.microsoft.com/office/drawing/2014/main" val="332264835"/>
                    </a:ext>
                  </a:extLst>
                </a:gridCol>
              </a:tblGrid>
              <a:tr h="1011084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97311"/>
                  </a:ext>
                </a:extLst>
              </a:tr>
              <a:tr h="101108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Japan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065080"/>
                  </a:ext>
                </a:extLst>
              </a:tr>
              <a:tr h="1745159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ATARI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99100"/>
                  </a:ext>
                </a:extLst>
              </a:tr>
            </a:tbl>
          </a:graphicData>
        </a:graphic>
      </p:graphicFrame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9CA10679-CC6B-D137-B243-E9EE10F3CC93}"/>
              </a:ext>
            </a:extLst>
          </p:cNvPr>
          <p:cNvGrpSpPr/>
          <p:nvPr/>
        </p:nvGrpSpPr>
        <p:grpSpPr>
          <a:xfrm>
            <a:off x="6259149" y="1017515"/>
            <a:ext cx="1780032" cy="1008616"/>
            <a:chOff x="2529841" y="998220"/>
            <a:chExt cx="1780032" cy="1008616"/>
          </a:xfrm>
        </p:grpSpPr>
        <p:sp>
          <p:nvSpPr>
            <p:cNvPr id="93" name="Geschweifte Klammer links 92">
              <a:extLst>
                <a:ext uri="{FF2B5EF4-FFF2-40B4-BE49-F238E27FC236}">
                  <a16:creationId xmlns:a16="http://schemas.microsoft.com/office/drawing/2014/main" id="{73AA381D-CEF2-E666-A38B-1E773C250A0A}"/>
                </a:ext>
              </a:extLst>
            </p:cNvPr>
            <p:cNvSpPr/>
            <p:nvPr/>
          </p:nvSpPr>
          <p:spPr>
            <a:xfrm rot="5400000">
              <a:off x="3108961" y="805924"/>
              <a:ext cx="621792" cy="178003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F26FC0D3-228A-4DDA-CCDD-313F01A74F09}"/>
                </a:ext>
              </a:extLst>
            </p:cNvPr>
            <p:cNvSpPr txBox="1"/>
            <p:nvPr/>
          </p:nvSpPr>
          <p:spPr>
            <a:xfrm>
              <a:off x="3263404" y="9982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?</a:t>
              </a:r>
            </a:p>
          </p:txBody>
        </p:sp>
      </p:grpSp>
      <p:sp>
        <p:nvSpPr>
          <p:cNvPr id="95" name="Textfeld 94">
            <a:extLst>
              <a:ext uri="{FF2B5EF4-FFF2-40B4-BE49-F238E27FC236}">
                <a16:creationId xmlns:a16="http://schemas.microsoft.com/office/drawing/2014/main" id="{5316602F-CB24-A92C-B86C-6753AA03AEB4}"/>
              </a:ext>
            </a:extLst>
          </p:cNvPr>
          <p:cNvSpPr txBox="1"/>
          <p:nvPr/>
        </p:nvSpPr>
        <p:spPr>
          <a:xfrm>
            <a:off x="3377184" y="180084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Manufacturer</a:t>
            </a:r>
            <a:endParaRPr lang="de-DE" dirty="0"/>
          </a:p>
        </p:txBody>
      </p:sp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4C3CB32F-A1E5-738C-2B35-344658AAB4E7}"/>
              </a:ext>
            </a:extLst>
          </p:cNvPr>
          <p:cNvGrpSpPr/>
          <p:nvPr/>
        </p:nvGrpSpPr>
        <p:grpSpPr>
          <a:xfrm rot="958477">
            <a:off x="4120897" y="777386"/>
            <a:ext cx="1780032" cy="1008616"/>
            <a:chOff x="2529841" y="998220"/>
            <a:chExt cx="1780032" cy="1008616"/>
          </a:xfrm>
        </p:grpSpPr>
        <p:sp>
          <p:nvSpPr>
            <p:cNvPr id="98" name="Geschweifte Klammer links 97">
              <a:extLst>
                <a:ext uri="{FF2B5EF4-FFF2-40B4-BE49-F238E27FC236}">
                  <a16:creationId xmlns:a16="http://schemas.microsoft.com/office/drawing/2014/main" id="{3CD6C6DB-DAA2-7DF3-D3A1-6147C1A71398}"/>
                </a:ext>
              </a:extLst>
            </p:cNvPr>
            <p:cNvSpPr/>
            <p:nvPr/>
          </p:nvSpPr>
          <p:spPr>
            <a:xfrm rot="5400000">
              <a:off x="3108961" y="805924"/>
              <a:ext cx="621792" cy="1780032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A129DC54-307C-C407-CA4D-F8DE7EAE6EA6}"/>
                </a:ext>
              </a:extLst>
            </p:cNvPr>
            <p:cNvSpPr txBox="1"/>
            <p:nvPr/>
          </p:nvSpPr>
          <p:spPr>
            <a:xfrm>
              <a:off x="3263404" y="9982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75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Titel 81">
            <a:extLst>
              <a:ext uri="{FF2B5EF4-FFF2-40B4-BE49-F238E27FC236}">
                <a16:creationId xmlns:a16="http://schemas.microsoft.com/office/drawing/2014/main" id="{B59BE407-1AD6-E7A0-911D-C569A8022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Ressource Description Framework</a:t>
            </a: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253DBB46-E0B7-58DE-B7F4-14BD2C13AB4D}"/>
              </a:ext>
            </a:extLst>
          </p:cNvPr>
          <p:cNvGrpSpPr/>
          <p:nvPr/>
        </p:nvGrpSpPr>
        <p:grpSpPr>
          <a:xfrm>
            <a:off x="1133901" y="1353310"/>
            <a:ext cx="10332990" cy="4267113"/>
            <a:chOff x="1133901" y="1353310"/>
            <a:chExt cx="10332990" cy="4267113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261A60A3-1FE3-7BC2-D58A-BC888907396E}"/>
                </a:ext>
              </a:extLst>
            </p:cNvPr>
            <p:cNvSpPr txBox="1"/>
            <p:nvPr/>
          </p:nvSpPr>
          <p:spPr bwMode="auto">
            <a:xfrm>
              <a:off x="8713413" y="1353310"/>
              <a:ext cx="2392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6">
                      <a:lumMod val="75000"/>
                    </a:schemeClr>
                  </a:solidFill>
                </a:rPr>
                <a:t>ecrm:E39_Actor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73B9896-BDF9-802D-0133-AB86E23B725B}"/>
                </a:ext>
              </a:extLst>
            </p:cNvPr>
            <p:cNvSpPr txBox="1"/>
            <p:nvPr/>
          </p:nvSpPr>
          <p:spPr bwMode="auto">
            <a:xfrm>
              <a:off x="8438498" y="3304064"/>
              <a:ext cx="30283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6">
                      <a:lumMod val="75000"/>
                    </a:schemeClr>
                  </a:solidFill>
                </a:rPr>
                <a:t>crm:E42_Appellation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F336EEC5-C406-9C2E-A86E-F421696A9B47}"/>
                </a:ext>
              </a:extLst>
            </p:cNvPr>
            <p:cNvSpPr txBox="1"/>
            <p:nvPr/>
          </p:nvSpPr>
          <p:spPr bwMode="auto">
            <a:xfrm>
              <a:off x="1133901" y="5158758"/>
              <a:ext cx="955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6">
                      <a:lumMod val="75000"/>
                    </a:schemeClr>
                  </a:solidFill>
                </a:rPr>
                <a:t>Class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21579E69-1B34-D1EE-F171-68CF7A6B43E1}"/>
              </a:ext>
            </a:extLst>
          </p:cNvPr>
          <p:cNvGrpSpPr/>
          <p:nvPr/>
        </p:nvGrpSpPr>
        <p:grpSpPr>
          <a:xfrm>
            <a:off x="3996484" y="1353310"/>
            <a:ext cx="3456395" cy="4267113"/>
            <a:chOff x="3996484" y="1353310"/>
            <a:chExt cx="3456395" cy="4267113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0EFBF0F4-554D-0F73-C8AA-5555AA0EC8E2}"/>
                </a:ext>
              </a:extLst>
            </p:cNvPr>
            <p:cNvSpPr txBox="1"/>
            <p:nvPr/>
          </p:nvSpPr>
          <p:spPr bwMode="auto">
            <a:xfrm>
              <a:off x="5128204" y="1353310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>
                  <a:solidFill>
                    <a:schemeClr val="accent4">
                      <a:lumMod val="75000"/>
                    </a:schemeClr>
                  </a:solidFill>
                </a:rPr>
                <a:t>rdfs:type</a:t>
              </a:r>
              <a:endParaRPr lang="de-DE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BECB7D3A-FFC3-A013-097B-A345680466B0}"/>
                </a:ext>
              </a:extLst>
            </p:cNvPr>
            <p:cNvSpPr txBox="1"/>
            <p:nvPr/>
          </p:nvSpPr>
          <p:spPr bwMode="auto">
            <a:xfrm>
              <a:off x="3996484" y="2328687"/>
              <a:ext cx="3456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4">
                      <a:lumMod val="75000"/>
                    </a:schemeClr>
                  </a:solidFill>
                </a:rPr>
                <a:t>crm:P1_is_identified_by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DA270F5-7811-7463-B7FE-D610B362A8D7}"/>
                </a:ext>
              </a:extLst>
            </p:cNvPr>
            <p:cNvSpPr txBox="1"/>
            <p:nvPr/>
          </p:nvSpPr>
          <p:spPr bwMode="auto">
            <a:xfrm>
              <a:off x="5128204" y="3304064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>
                  <a:solidFill>
                    <a:schemeClr val="accent4">
                      <a:lumMod val="75000"/>
                    </a:schemeClr>
                  </a:solidFill>
                </a:rPr>
                <a:t>rdfs:type</a:t>
              </a:r>
              <a:endParaRPr lang="de-DE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6071AC9-5076-FDAB-1833-E2C5D1D8C857}"/>
                </a:ext>
              </a:extLst>
            </p:cNvPr>
            <p:cNvSpPr txBox="1"/>
            <p:nvPr/>
          </p:nvSpPr>
          <p:spPr bwMode="auto">
            <a:xfrm>
              <a:off x="4587992" y="5158758"/>
              <a:ext cx="2323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>
                  <a:solidFill>
                    <a:schemeClr val="accent4">
                      <a:lumMod val="75000"/>
                    </a:schemeClr>
                  </a:solidFill>
                </a:rPr>
                <a:t>Object</a:t>
              </a:r>
              <a:r>
                <a:rPr lang="de-DE" sz="2400" dirty="0">
                  <a:solidFill>
                    <a:schemeClr val="accent4">
                      <a:lumMod val="75000"/>
                    </a:schemeClr>
                  </a:solidFill>
                </a:rPr>
                <a:t> Property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CCC6FE23-75EA-93AC-5FBE-FD2132655526}"/>
              </a:ext>
            </a:extLst>
          </p:cNvPr>
          <p:cNvGrpSpPr/>
          <p:nvPr/>
        </p:nvGrpSpPr>
        <p:grpSpPr>
          <a:xfrm>
            <a:off x="422168" y="1353310"/>
            <a:ext cx="11430245" cy="4837165"/>
            <a:chOff x="422168" y="1353310"/>
            <a:chExt cx="11430245" cy="4837165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4D7A6E5-C284-6448-EE4E-458A24F54E4C}"/>
                </a:ext>
              </a:extLst>
            </p:cNvPr>
            <p:cNvSpPr txBox="1"/>
            <p:nvPr/>
          </p:nvSpPr>
          <p:spPr bwMode="auto">
            <a:xfrm>
              <a:off x="8686162" y="2328687"/>
              <a:ext cx="3166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barcamp:482843j905</a:t>
              </a:r>
            </a:p>
          </p:txBody>
        </p:sp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EC5BECED-3136-C31C-DFCC-3FB5D6C5C49D}"/>
                </a:ext>
              </a:extLst>
            </p:cNvPr>
            <p:cNvSpPr txBox="1"/>
            <p:nvPr/>
          </p:nvSpPr>
          <p:spPr>
            <a:xfrm>
              <a:off x="516745" y="1353310"/>
              <a:ext cx="28921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barcamp:w4556899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9A7E2B0-1676-CBE9-FE89-C4602149135D}"/>
                </a:ext>
              </a:extLst>
            </p:cNvPr>
            <p:cNvSpPr txBox="1"/>
            <p:nvPr/>
          </p:nvSpPr>
          <p:spPr bwMode="auto">
            <a:xfrm>
              <a:off x="474265" y="2328687"/>
              <a:ext cx="2977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barcamp:w4556899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EAE373C-C886-F547-EDA2-B226CF78331C}"/>
                </a:ext>
              </a:extLst>
            </p:cNvPr>
            <p:cNvSpPr txBox="1"/>
            <p:nvPr/>
          </p:nvSpPr>
          <p:spPr bwMode="auto">
            <a:xfrm>
              <a:off x="422168" y="3304064"/>
              <a:ext cx="3166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barcamp:482843j905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07FF457-5736-80D4-4340-D69B3D4A80D8}"/>
                </a:ext>
              </a:extLst>
            </p:cNvPr>
            <p:cNvSpPr txBox="1"/>
            <p:nvPr/>
          </p:nvSpPr>
          <p:spPr bwMode="auto">
            <a:xfrm>
              <a:off x="436072" y="4279440"/>
              <a:ext cx="31662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barcamp:482843j905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48C297F-EBA6-43C7-196E-671973BA6F0C}"/>
                </a:ext>
              </a:extLst>
            </p:cNvPr>
            <p:cNvSpPr txBox="1"/>
            <p:nvPr/>
          </p:nvSpPr>
          <p:spPr bwMode="auto">
            <a:xfrm>
              <a:off x="1023294" y="5728810"/>
              <a:ext cx="1348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3">
                      <a:lumMod val="75000"/>
                    </a:schemeClr>
                  </a:solidFill>
                </a:rPr>
                <a:t>Instance</a:t>
              </a: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CE56E927-F1CA-9185-4D04-EB179B02E4D2}"/>
              </a:ext>
            </a:extLst>
          </p:cNvPr>
          <p:cNvGrpSpPr/>
          <p:nvPr/>
        </p:nvGrpSpPr>
        <p:grpSpPr>
          <a:xfrm>
            <a:off x="4425287" y="4279440"/>
            <a:ext cx="2598788" cy="1911035"/>
            <a:chOff x="4425287" y="4279440"/>
            <a:chExt cx="2598788" cy="191103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7FCD0306-14EF-5473-9A9B-396921388E85}"/>
                </a:ext>
              </a:extLst>
            </p:cNvPr>
            <p:cNvSpPr txBox="1"/>
            <p:nvPr/>
          </p:nvSpPr>
          <p:spPr bwMode="auto">
            <a:xfrm>
              <a:off x="4425287" y="4279440"/>
              <a:ext cx="25987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crm:P3_has_note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EEF7415-7D72-D0FB-BE70-C3894AEF35BB}"/>
                </a:ext>
              </a:extLst>
            </p:cNvPr>
            <p:cNvSpPr txBox="1"/>
            <p:nvPr/>
          </p:nvSpPr>
          <p:spPr bwMode="auto">
            <a:xfrm>
              <a:off x="4707415" y="5728810"/>
              <a:ext cx="20842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/>
                <a:t>Data Property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6A754656-71C1-5E7A-ABBE-C9C970BBF59A}"/>
              </a:ext>
            </a:extLst>
          </p:cNvPr>
          <p:cNvGrpSpPr/>
          <p:nvPr/>
        </p:nvGrpSpPr>
        <p:grpSpPr>
          <a:xfrm>
            <a:off x="9526135" y="4279440"/>
            <a:ext cx="1024639" cy="1356349"/>
            <a:chOff x="9526135" y="4279440"/>
            <a:chExt cx="1024639" cy="1356349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4A17B213-335E-1415-FF06-031657AD4493}"/>
                </a:ext>
              </a:extLst>
            </p:cNvPr>
            <p:cNvSpPr txBox="1"/>
            <p:nvPr/>
          </p:nvSpPr>
          <p:spPr bwMode="auto">
            <a:xfrm>
              <a:off x="9526135" y="5174124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1"/>
                  </a:solidFill>
                </a:rPr>
                <a:t>Literal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75EDA2FC-E6FC-E59C-1001-A5AEB8381716}"/>
                </a:ext>
              </a:extLst>
            </p:cNvPr>
            <p:cNvSpPr txBox="1"/>
            <p:nvPr/>
          </p:nvSpPr>
          <p:spPr bwMode="auto">
            <a:xfrm>
              <a:off x="9608804" y="4279440"/>
              <a:ext cx="835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chemeClr val="accent1"/>
                  </a:solidFill>
                </a:rPr>
                <a:t>NEC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10FF8A2-B942-2291-7118-5356A5A2032E}"/>
              </a:ext>
            </a:extLst>
          </p:cNvPr>
          <p:cNvGrpSpPr/>
          <p:nvPr/>
        </p:nvGrpSpPr>
        <p:grpSpPr>
          <a:xfrm>
            <a:off x="660455" y="2765142"/>
            <a:ext cx="10676708" cy="369332"/>
            <a:chOff x="660455" y="2765142"/>
            <a:chExt cx="10676708" cy="369332"/>
          </a:xfrm>
        </p:grpSpPr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B657D26B-25B0-2B2E-8C00-43AC30E70269}"/>
                </a:ext>
              </a:extLst>
            </p:cNvPr>
            <p:cNvSpPr txBox="1"/>
            <p:nvPr/>
          </p:nvSpPr>
          <p:spPr bwMode="auto">
            <a:xfrm>
              <a:off x="9062181" y="2765142"/>
              <a:ext cx="2274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chemeClr val="accent3">
                      <a:lumMod val="75000"/>
                    </a:schemeClr>
                  </a:solidFill>
                </a:rPr>
                <a:t>barcamp</a:t>
              </a: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</a:rPr>
                <a:t>:w4556899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86FFBB7-6E11-7450-06B8-DD17677CA976}"/>
                </a:ext>
              </a:extLst>
            </p:cNvPr>
            <p:cNvSpPr txBox="1"/>
            <p:nvPr/>
          </p:nvSpPr>
          <p:spPr bwMode="auto">
            <a:xfrm>
              <a:off x="4519236" y="2765142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accent4">
                      <a:lumMod val="75000"/>
                    </a:schemeClr>
                  </a:solidFill>
                </a:rPr>
                <a:t>ecrm:P1i_identifies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293AC0A-4394-4E78-E74A-3E0D25AEAB14}"/>
                </a:ext>
              </a:extLst>
            </p:cNvPr>
            <p:cNvSpPr txBox="1"/>
            <p:nvPr/>
          </p:nvSpPr>
          <p:spPr bwMode="auto">
            <a:xfrm>
              <a:off x="660455" y="2765142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>
                  <a:solidFill>
                    <a:schemeClr val="accent3">
                      <a:lumMod val="75000"/>
                    </a:schemeClr>
                  </a:solidFill>
                </a:rPr>
                <a:t>barcamp</a:t>
              </a:r>
              <a:r>
                <a:rPr lang="de-DE" dirty="0">
                  <a:solidFill>
                    <a:schemeClr val="accent3">
                      <a:lumMod val="75000"/>
                    </a:schemeClr>
                  </a:solidFill>
                </a:rPr>
                <a:t>:482843j905</a:t>
              </a: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C028AE49-174C-A831-A8E4-B02C62702687}"/>
              </a:ext>
            </a:extLst>
          </p:cNvPr>
          <p:cNvSpPr txBox="1"/>
          <p:nvPr/>
        </p:nvSpPr>
        <p:spPr>
          <a:xfrm>
            <a:off x="181247" y="1738696"/>
            <a:ext cx="404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Calibri"/>
              </a:rPr>
              <a:t>https://barcamp.wisski.cloud/contents/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27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EEA6A-24D3-8390-067C-3A80199E0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CIDOC-CRM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B4AAF6-C2FE-83FE-763F-BFD096D63C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51775A-E6AA-1043-EF58-3BD09D289B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8A0268B-BD63-4817-930B-1C7D733BF6F4}" type="slidenum">
              <a:rPr lang="de-DE" smtClean="0"/>
              <a:t>8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D3D71D-0A3E-F5CF-9AEB-1198B8A01ABB}"/>
              </a:ext>
            </a:extLst>
          </p:cNvPr>
          <p:cNvSpPr txBox="1"/>
          <p:nvPr/>
        </p:nvSpPr>
        <p:spPr>
          <a:xfrm>
            <a:off x="2480910" y="448632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OWL Implementation: https://erlangen-crm.org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949FCC-EE05-9D46-AE69-33F3D8FFFF5E}"/>
              </a:ext>
            </a:extLst>
          </p:cNvPr>
          <p:cNvSpPr txBox="1"/>
          <p:nvPr/>
        </p:nvSpPr>
        <p:spPr>
          <a:xfrm>
            <a:off x="2480908" y="9318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https://cidoc-crm.com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2BE573A-6846-6858-D729-D24A44EE2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966580"/>
            <a:ext cx="10859520" cy="5481924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50D003F-7CA4-04F9-3678-B98824F346EB}"/>
              </a:ext>
            </a:extLst>
          </p:cNvPr>
          <p:cNvSpPr/>
          <p:nvPr/>
        </p:nvSpPr>
        <p:spPr>
          <a:xfrm>
            <a:off x="694944" y="908630"/>
            <a:ext cx="4706112" cy="36933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F27824FD-863B-5AD7-AD53-39D1F6389C01}"/>
              </a:ext>
            </a:extLst>
          </p:cNvPr>
          <p:cNvSpPr/>
          <p:nvPr/>
        </p:nvSpPr>
        <p:spPr>
          <a:xfrm>
            <a:off x="1200912" y="3381334"/>
            <a:ext cx="7187184" cy="36933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522C9B8F-551D-7D04-9E94-2E53B178129A}"/>
              </a:ext>
            </a:extLst>
          </p:cNvPr>
          <p:cNvSpPr/>
          <p:nvPr/>
        </p:nvSpPr>
        <p:spPr>
          <a:xfrm>
            <a:off x="1200912" y="3678566"/>
            <a:ext cx="10344912" cy="2270803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520F0BA-9DCE-DA7B-CFB0-EA9C3F206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475" y="93185"/>
            <a:ext cx="6980525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9EEA6A-24D3-8390-067C-3A80199E0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CIDOC-CRM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B4AAF6-C2FE-83FE-763F-BFD096D63C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51775A-E6AA-1043-EF58-3BD09D289B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8A0268B-BD63-4817-930B-1C7D733BF6F4}" type="slidenum">
              <a:rPr lang="de-DE" smtClean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A5EFEE-D0E0-C1DF-7E7D-05170F69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271" y="1014704"/>
            <a:ext cx="9460596" cy="5401171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5428BEA-4DD0-E2E3-6B81-755A857D75A1}"/>
              </a:ext>
            </a:extLst>
          </p:cNvPr>
          <p:cNvSpPr/>
          <p:nvPr/>
        </p:nvSpPr>
        <p:spPr>
          <a:xfrm>
            <a:off x="1360270" y="967457"/>
            <a:ext cx="6235345" cy="337087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D79991D-EC1F-8B1D-383E-EE193811CEF2}"/>
              </a:ext>
            </a:extLst>
          </p:cNvPr>
          <p:cNvSpPr/>
          <p:nvPr/>
        </p:nvSpPr>
        <p:spPr>
          <a:xfrm>
            <a:off x="1768703" y="3152272"/>
            <a:ext cx="5607458" cy="90766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8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Titelbild Eingangshall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ellgrau Rahmen Text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Larissa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9E765B752637408FF2BD333793846E" ma:contentTypeVersion="18" ma:contentTypeDescription="Ein neues Dokument erstellen." ma:contentTypeScope="" ma:versionID="e8fea6d4516d2c44854fc644e72ff19f">
  <xsd:schema xmlns:xsd="http://www.w3.org/2001/XMLSchema" xmlns:xs="http://www.w3.org/2001/XMLSchema" xmlns:p="http://schemas.microsoft.com/office/2006/metadata/properties" xmlns:ns3="9c1fd072-4535-4673-b9e8-3c4b081131a3" xmlns:ns4="61a362e5-ff32-426d-a68e-d2c54974c60f" targetNamespace="http://schemas.microsoft.com/office/2006/metadata/properties" ma:root="true" ma:fieldsID="ce86b0d5a80f419e199567b4a972a8de" ns3:_="" ns4:_="">
    <xsd:import namespace="9c1fd072-4535-4673-b9e8-3c4b081131a3"/>
    <xsd:import namespace="61a362e5-ff32-426d-a68e-d2c54974c6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1fd072-4535-4673-b9e8-3c4b081131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a362e5-ff32-426d-a68e-d2c54974c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c1fd072-4535-4673-b9e8-3c4b081131a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9FF294-5730-435D-81AF-ADD2D1AD86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1fd072-4535-4673-b9e8-3c4b081131a3"/>
    <ds:schemaRef ds:uri="61a362e5-ff32-426d-a68e-d2c54974c6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E77594-3F4E-4F29-A4DC-931BE512BA79}">
  <ds:schemaRefs>
    <ds:schemaRef ds:uri="61a362e5-ff32-426d-a68e-d2c54974c60f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9c1fd072-4535-4673-b9e8-3c4b081131a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86DD6D-4EF6-41F0-AE42-25720D6813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GNM_PPP Master_Vorlage_16x9</Template>
  <TotalTime>0</TotalTime>
  <Words>1227</Words>
  <Application>Microsoft Office PowerPoint</Application>
  <PresentationFormat>Breitbild</PresentationFormat>
  <Paragraphs>160</Paragraphs>
  <Slides>13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Roboto Medium</vt:lpstr>
      <vt:lpstr>Wingdings</vt:lpstr>
      <vt:lpstr>CorpoS</vt:lpstr>
      <vt:lpstr>Roboto</vt:lpstr>
      <vt:lpstr>CorpoSDem</vt:lpstr>
      <vt:lpstr>Arial</vt:lpstr>
      <vt:lpstr>Calibri</vt:lpstr>
      <vt:lpstr>Titelbild Eingangshalle</vt:lpstr>
      <vt:lpstr>Hellgrau Rahmen Text</vt:lpstr>
      <vt:lpstr>WissKI Virtual Research Environment and Linked Open Data Management System </vt:lpstr>
      <vt:lpstr>HANDS ON WISSKI</vt:lpstr>
      <vt:lpstr>What is WissKI?</vt:lpstr>
      <vt:lpstr>Challenges of (humanities) research data</vt:lpstr>
      <vt:lpstr>Linked Open Data</vt:lpstr>
      <vt:lpstr>Relational Data Models</vt:lpstr>
      <vt:lpstr>Ressource Description Framework</vt:lpstr>
      <vt:lpstr>CIDOC-CRM</vt:lpstr>
      <vt:lpstr>CIDOC-CRM</vt:lpstr>
      <vt:lpstr>PowerPoint-Präsentation</vt:lpstr>
      <vt:lpstr>PowerPoint-Präsentation</vt:lpstr>
      <vt:lpstr>Data and Infrastructure</vt:lpstr>
      <vt:lpstr>HANDS ON WISSKI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Robert Nasarek</dc:creator>
  <cp:keywords/>
  <dc:description/>
  <cp:lastModifiedBy>Robert Nasarek</cp:lastModifiedBy>
  <cp:revision>215</cp:revision>
  <dcterms:created xsi:type="dcterms:W3CDTF">2021-09-02T05:02:08Z</dcterms:created>
  <dcterms:modified xsi:type="dcterms:W3CDTF">2024-06-27T15:47:17Z</dcterms:modified>
  <cp:category/>
  <dc:identifier/>
  <cp:contentStatus/>
  <dc:languag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0x010100299E765B752637408FF2BD333793846E</vt:lpwstr>
  </property>
</Properties>
</file>